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4118" r:id="rId4"/>
  </p:sldMasterIdLst>
  <p:notesMasterIdLst>
    <p:notesMasterId r:id="rId28"/>
  </p:notesMasterIdLst>
  <p:handoutMasterIdLst>
    <p:handoutMasterId r:id="rId29"/>
  </p:handoutMasterIdLst>
  <p:sldIdLst>
    <p:sldId id="2145706643" r:id="rId5"/>
    <p:sldId id="1775" r:id="rId6"/>
    <p:sldId id="1682" r:id="rId7"/>
    <p:sldId id="2145706661" r:id="rId8"/>
    <p:sldId id="2145706662" r:id="rId9"/>
    <p:sldId id="2145706659" r:id="rId10"/>
    <p:sldId id="2145706664" r:id="rId11"/>
    <p:sldId id="2145706665" r:id="rId12"/>
    <p:sldId id="2145706666" r:id="rId13"/>
    <p:sldId id="2145706657" r:id="rId14"/>
    <p:sldId id="2145706658" r:id="rId15"/>
    <p:sldId id="2145706660" r:id="rId16"/>
    <p:sldId id="2145706663" r:id="rId17"/>
    <p:sldId id="2145706669" r:id="rId18"/>
    <p:sldId id="2145706671" r:id="rId19"/>
    <p:sldId id="2145706674" r:id="rId20"/>
    <p:sldId id="2145706672" r:id="rId21"/>
    <p:sldId id="2145706667" r:id="rId22"/>
    <p:sldId id="2145706668" r:id="rId23"/>
    <p:sldId id="2145706676" r:id="rId24"/>
    <p:sldId id="2145706677" r:id="rId25"/>
    <p:sldId id="2145706675" r:id="rId26"/>
    <p:sldId id="2145706653" r:id="rId27"/>
  </p:sldIdLst>
  <p:sldSz cx="12192000" cy="6858000"/>
  <p:notesSz cx="6797675" cy="9926638"/>
  <p:embeddedFontLst>
    <p:embeddedFont>
      <p:font typeface="Calibri" panose="020F0502020204030204" pitchFamily="34" charset="0"/>
      <p:regular r:id="rId30"/>
      <p:bold r:id="rId31"/>
      <p:italic r:id="rId32"/>
      <p:boldItalic r:id="rId33"/>
    </p:embeddedFont>
    <p:embeddedFont>
      <p:font typeface="Helvetica" panose="020B0604020202020204" pitchFamily="34" charset="0"/>
      <p:regular r:id="rId34"/>
      <p:bold r:id="rId35"/>
      <p:italic r:id="rId36"/>
      <p:boldItalic r:id="rId37"/>
    </p:embeddedFont>
    <p:embeddedFont>
      <p:font typeface="Ubuntu" panose="020B0504030602030204" pitchFamily="34" charset="0"/>
      <p:regular r:id="rId38"/>
      <p:bold r:id="rId39"/>
      <p:italic r:id="rId40"/>
      <p:boldItalic r:id="rId41"/>
    </p:embeddedFont>
    <p:embeddedFont>
      <p:font typeface="Ubuntu Light" panose="020B0304030602030204" pitchFamily="34" charset="0"/>
      <p:regular r:id="rId42"/>
      <p:italic r:id="rId43"/>
    </p:embeddedFont>
    <p:embeddedFont>
      <p:font typeface="Ubuntu Medium" panose="020B0604030602030204" pitchFamily="34" charset="0"/>
      <p:regular r:id="rId44"/>
      <p:italic r:id="rId45"/>
    </p:embeddedFont>
    <p:embeddedFont>
      <p:font typeface="Verdana" panose="020B0604030504040204" pitchFamily="34" charset="0"/>
      <p:regular r:id="rId46"/>
      <p:bold r:id="rId47"/>
      <p:italic r:id="rId48"/>
      <p:boldItalic r:id="rId49"/>
    </p:embeddedFont>
  </p:embeddedFontLst>
  <p:custDataLst>
    <p:tags r:id="rId50"/>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orient="horz" pos="2886" userDrawn="1">
          <p15:clr>
            <a:srgbClr val="A4A3A4"/>
          </p15:clr>
        </p15:guide>
        <p15:guide id="19" pos="5609" userDrawn="1">
          <p15:clr>
            <a:srgbClr val="A4A3A4"/>
          </p15:clr>
        </p15:guide>
        <p15:guide id="20" pos="20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37B"/>
    <a:srgbClr val="14596B"/>
    <a:srgbClr val="616585"/>
    <a:srgbClr val="F6F6F6"/>
    <a:srgbClr val="005482"/>
    <a:srgbClr val="272936"/>
    <a:srgbClr val="003857"/>
    <a:srgbClr val="E6E6E6"/>
    <a:srgbClr val="FF6327"/>
    <a:srgbClr val="CB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400" autoAdjust="0"/>
  </p:normalViewPr>
  <p:slideViewPr>
    <p:cSldViewPr>
      <p:cViewPr varScale="1">
        <p:scale>
          <a:sx n="105" d="100"/>
          <a:sy n="105" d="100"/>
        </p:scale>
        <p:origin x="120" y="252"/>
      </p:cViewPr>
      <p:guideLst>
        <p:guide orient="horz" pos="2886"/>
        <p:guide pos="5609"/>
        <p:guide pos="2071"/>
      </p:guideLst>
    </p:cSldViewPr>
  </p:slideViewPr>
  <p:outlineViewPr>
    <p:cViewPr>
      <p:scale>
        <a:sx n="33" d="100"/>
        <a:sy n="33" d="100"/>
      </p:scale>
      <p:origin x="0" y="-908"/>
    </p:cViewPr>
  </p:outlineViewPr>
  <p:notesTextViewPr>
    <p:cViewPr>
      <p:scale>
        <a:sx n="3" d="2"/>
        <a:sy n="3" d="2"/>
      </p:scale>
      <p:origin x="0" y="0"/>
    </p:cViewPr>
  </p:notesTextViewPr>
  <p:sorterViewPr>
    <p:cViewPr varScale="1">
      <p:scale>
        <a:sx n="100" d="100"/>
        <a:sy n="100" d="100"/>
      </p:scale>
      <p:origin x="0" y="-6990"/>
    </p:cViewPr>
  </p:sorterViewPr>
  <p:notesViewPr>
    <p:cSldViewPr>
      <p:cViewPr varScale="1">
        <p:scale>
          <a:sx n="106" d="100"/>
          <a:sy n="106" d="100"/>
        </p:scale>
        <p:origin x="2384"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openxmlformats.org/officeDocument/2006/relationships/font" Target="fonts/font12.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50443" y="0"/>
            <a:ext cx="2945659" cy="498056"/>
          </a:xfrm>
          <a:prstGeom prst="rect">
            <a:avLst/>
          </a:prstGeom>
        </p:spPr>
        <p:txBody>
          <a:bodyPr vert="horz" lIns="91418" tIns="45708" rIns="91418" bIns="45708" rtlCol="0"/>
          <a:lstStyle>
            <a:lvl1pPr algn="r">
              <a:defRPr sz="1200"/>
            </a:lvl1pPr>
          </a:lstStyle>
          <a:p>
            <a:fld id="{86C988DC-9DE3-4390-97AB-D61B85DACE57}" type="datetimeFigureOut">
              <a:rPr lang="pt-PT" sz="900"/>
              <a:pPr/>
              <a:t>25/06/2024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9428586"/>
            <a:ext cx="2945659" cy="498055"/>
          </a:xfrm>
          <a:prstGeom prst="rect">
            <a:avLst/>
          </a:prstGeom>
        </p:spPr>
        <p:txBody>
          <a:bodyPr vert="horz" lIns="91418" tIns="45708" rIns="91418" bIns="45708" rtlCol="0" anchor="b"/>
          <a:lstStyle>
            <a:lvl1pPr algn="l">
              <a:defRPr sz="1200"/>
            </a:lvl1pPr>
          </a:lstStyle>
          <a:p>
            <a:endParaRPr lang="pt-PT" sz="900" dirty="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50443" y="9428586"/>
            <a:ext cx="2945659" cy="498055"/>
          </a:xfrm>
          <a:prstGeom prst="rect">
            <a:avLst/>
          </a:prstGeom>
        </p:spPr>
        <p:txBody>
          <a:bodyPr vert="horz" lIns="91418" tIns="45708" rIns="91418" bIns="45708" rtlCol="0" anchor="b"/>
          <a:lstStyle>
            <a:lvl1pPr algn="r">
              <a:defRPr sz="1200"/>
            </a:lvl1pPr>
          </a:lstStyle>
          <a:p>
            <a:fld id="{2F190BF9-40D8-49B5-87EF-599BB2C7EE93}" type="slidenum">
              <a:rPr lang="pt-PT" sz="900"/>
              <a:pPr/>
              <a:t>‹#›</a:t>
            </a:fld>
            <a:endParaRPr lang="pt-PT" sz="900" dirty="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900"/>
            </a:lvl1pPr>
          </a:lstStyle>
          <a:p>
            <a:endParaRPr lang="pt-BR"/>
          </a:p>
        </p:txBody>
      </p:sp>
      <p:sp>
        <p:nvSpPr>
          <p:cNvPr id="3" name="Marcador de Posição da Data 2"/>
          <p:cNvSpPr>
            <a:spLocks noGrp="1"/>
          </p:cNvSpPr>
          <p:nvPr>
            <p:ph type="dt" idx="1"/>
          </p:nvPr>
        </p:nvSpPr>
        <p:spPr>
          <a:xfrm>
            <a:off x="3850443" y="0"/>
            <a:ext cx="2945659" cy="498056"/>
          </a:xfrm>
          <a:prstGeom prst="rect">
            <a:avLst/>
          </a:prstGeom>
        </p:spPr>
        <p:txBody>
          <a:bodyPr vert="horz" lIns="91418" tIns="45708" rIns="91418" bIns="45708" rtlCol="0"/>
          <a:lstStyle>
            <a:lvl1pPr algn="r">
              <a:defRPr sz="900"/>
            </a:lvl1pPr>
          </a:lstStyle>
          <a:p>
            <a:fld id="{0835B8F7-DAC4-4931-8AED-4356A8B2FD64}" type="datetimeFigureOut">
              <a:rPr lang="pt-BR" smtClean="0"/>
              <a:pPr/>
              <a:t>25/06/2024</a:t>
            </a:fld>
            <a:endParaRPr lang="pt-BR"/>
          </a:p>
        </p:txBody>
      </p:sp>
      <p:sp>
        <p:nvSpPr>
          <p:cNvPr id="4" name="Marcador de Posição da Imagem do Diapositivo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18" tIns="45708" rIns="91418" bIns="45708" rtlCol="0" anchor="ctr"/>
          <a:lstStyle/>
          <a:p>
            <a:endParaRPr lang="pt-BR"/>
          </a:p>
        </p:txBody>
      </p:sp>
      <p:sp>
        <p:nvSpPr>
          <p:cNvPr id="5" name="Marcador de Posição de Notas 4"/>
          <p:cNvSpPr>
            <a:spLocks noGrp="1"/>
          </p:cNvSpPr>
          <p:nvPr>
            <p:ph type="body" sz="quarter" idx="3"/>
          </p:nvPr>
        </p:nvSpPr>
        <p:spPr>
          <a:xfrm>
            <a:off x="679768" y="4777194"/>
            <a:ext cx="5438140" cy="3908614"/>
          </a:xfrm>
          <a:prstGeom prst="rect">
            <a:avLst/>
          </a:prstGeom>
        </p:spPr>
        <p:txBody>
          <a:bodyPr vert="horz" lIns="91418" tIns="45708" rIns="91418" bIns="45708"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9428586"/>
            <a:ext cx="2945659" cy="498055"/>
          </a:xfrm>
          <a:prstGeom prst="rect">
            <a:avLst/>
          </a:prstGeom>
        </p:spPr>
        <p:txBody>
          <a:bodyPr vert="horz" lIns="91418" tIns="45708" rIns="91418" bIns="45708"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50443" y="9428586"/>
            <a:ext cx="2945659" cy="498055"/>
          </a:xfrm>
          <a:prstGeom prst="rect">
            <a:avLst/>
          </a:prstGeom>
        </p:spPr>
        <p:txBody>
          <a:bodyPr vert="horz" lIns="91418" tIns="45708" rIns="91418" bIns="45708"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3122576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4290699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 the Conversion Flow:</a:t>
            </a:r>
            <a:endParaRPr lang="en-US" dirty="0"/>
          </a:p>
          <a:p>
            <a:pPr>
              <a:buFont typeface="Arial" panose="020B0604020202020204" pitchFamily="34" charset="0"/>
              <a:buChar char="•"/>
            </a:pPr>
            <a:r>
              <a:rPr lang="en-US" dirty="0"/>
              <a:t>We used the OneDrive converter activity to convert PowerPoint presentation files to PDF.</a:t>
            </a:r>
          </a:p>
          <a:p>
            <a:pPr>
              <a:buFont typeface="Arial" panose="020B0604020202020204" pitchFamily="34" charset="0"/>
              <a:buChar char="•"/>
            </a:pPr>
            <a:endParaRPr lang="en-US" dirty="0"/>
          </a:p>
          <a:p>
            <a:r>
              <a:rPr lang="en-US" b="1" dirty="0"/>
              <a:t>Flow Trigger:</a:t>
            </a:r>
            <a:endParaRPr lang="en-US" dirty="0"/>
          </a:p>
          <a:p>
            <a:pPr>
              <a:buFont typeface="Arial" panose="020B0604020202020204" pitchFamily="34" charset="0"/>
              <a:buChar char="•"/>
            </a:pPr>
            <a:r>
              <a:rPr lang="en-US" dirty="0"/>
              <a:t>The flow is triggered when a new presentation file is uploaded to SharePoint and the file size is greater than or equal to 3 MB.</a:t>
            </a:r>
          </a:p>
          <a:p>
            <a:pPr>
              <a:buFont typeface="Arial" panose="020B0604020202020204" pitchFamily="34" charset="0"/>
              <a:buChar char="•"/>
            </a:pPr>
            <a:endParaRPr lang="en-US" dirty="0"/>
          </a:p>
          <a:p>
            <a:r>
              <a:rPr lang="en-US" b="1" dirty="0"/>
              <a:t>OneDrive Convert Activity:</a:t>
            </a:r>
            <a:endParaRPr lang="en-US" dirty="0"/>
          </a:p>
          <a:p>
            <a:pPr>
              <a:buFont typeface="Arial" panose="020B0604020202020204" pitchFamily="34" charset="0"/>
              <a:buChar char="•"/>
            </a:pPr>
            <a:r>
              <a:rPr lang="en-US" dirty="0"/>
              <a:t>The “OneDrive Convert” activity works only with files in OneDrive, necessitating two additional activities: </a:t>
            </a:r>
          </a:p>
          <a:p>
            <a:pPr marL="742950" lvl="1" indent="-285750">
              <a:buFont typeface="Arial" panose="020B0604020202020204" pitchFamily="34" charset="0"/>
              <a:buChar char="•"/>
            </a:pPr>
            <a:r>
              <a:rPr lang="en-US" dirty="0"/>
              <a:t>Stage the file in OneDrive using the content from the SharePoint file before initiating the conversion process.</a:t>
            </a:r>
          </a:p>
          <a:p>
            <a:pPr marL="742950" lvl="1" indent="-285750">
              <a:buFont typeface="Arial" panose="020B0604020202020204" pitchFamily="34" charset="0"/>
              <a:buChar char="•"/>
            </a:pPr>
            <a:r>
              <a:rPr lang="en-US" dirty="0"/>
              <a:t>The conversion process will create a converted PDF in OneDrive, which will then be created in SharePoint.</a:t>
            </a:r>
          </a:p>
          <a:p>
            <a:pPr marL="742950" lvl="1" indent="-285750">
              <a:buFont typeface="Arial" panose="020B0604020202020204" pitchFamily="34" charset="0"/>
              <a:buChar char="•"/>
            </a:pPr>
            <a:r>
              <a:rPr lang="en-US" dirty="0"/>
              <a:t>A cleaning activity will remove the staged PPT file from OneDrive after the converted PDF file is created in SharePoint.</a:t>
            </a:r>
            <a:br>
              <a:rPr lang="en-US" dirty="0"/>
            </a:br>
            <a:endParaRPr lang="en-US" dirty="0"/>
          </a:p>
          <a:p>
            <a:r>
              <a:rPr lang="en-US" b="1" dirty="0"/>
              <a:t>Advantages:</a:t>
            </a:r>
            <a:endParaRPr lang="en-US" dirty="0"/>
          </a:p>
          <a:p>
            <a:pPr>
              <a:buFont typeface="Arial" panose="020B0604020202020204" pitchFamily="34" charset="0"/>
              <a:buChar char="•"/>
            </a:pPr>
            <a:r>
              <a:rPr lang="en-US" dirty="0"/>
              <a:t>The OneDrive Convert activity compresses images during the conversion to PDF.</a:t>
            </a:r>
          </a:p>
          <a:p>
            <a:pPr>
              <a:buFont typeface="Arial" panose="020B0604020202020204" pitchFamily="34" charset="0"/>
              <a:buChar char="•"/>
            </a:pPr>
            <a:r>
              <a:rPr lang="en-US" dirty="0"/>
              <a:t>This Conversion flow results in higher compression and smaller file sizes compared to other methods.</a:t>
            </a:r>
          </a:p>
          <a:p>
            <a:pPr>
              <a:buFont typeface="Arial" panose="020B0604020202020204" pitchFamily="34" charset="0"/>
              <a:buChar char="•"/>
            </a:pPr>
            <a:r>
              <a:rPr lang="en-US" dirty="0"/>
              <a:t>As it is a Microsoft service, there is no additional cost.</a:t>
            </a:r>
          </a:p>
          <a:p>
            <a:pPr>
              <a:buFont typeface="Arial" panose="020B0604020202020204" pitchFamily="34" charset="0"/>
              <a:buChar char="•"/>
            </a:pPr>
            <a:endParaRPr lang="en-US" dirty="0"/>
          </a:p>
          <a:p>
            <a:r>
              <a:rPr lang="en-US" b="1" dirty="0"/>
              <a:t>Trade-offs:</a:t>
            </a:r>
            <a:endParaRPr lang="en-US" dirty="0"/>
          </a:p>
          <a:p>
            <a:pPr>
              <a:buFont typeface="Arial" panose="020B0604020202020204" pitchFamily="34" charset="0"/>
              <a:buChar char="•"/>
            </a:pPr>
            <a:r>
              <a:rPr lang="en-US" dirty="0"/>
              <a:t>The “OneDrive Convert file” activity is currently in public preview.</a:t>
            </a:r>
          </a:p>
          <a:p>
            <a:pPr>
              <a:buFont typeface="Arial" panose="020B0604020202020204" pitchFamily="34" charset="0"/>
              <a:buChar char="•"/>
            </a:pPr>
            <a:r>
              <a:rPr lang="en-US" dirty="0"/>
              <a:t>It only works with files located in OneDrive, requiring additional steps to stage files from SharePoint and to clean up files from OneDrive after the conversion.</a:t>
            </a:r>
          </a:p>
          <a:p>
            <a:pPr>
              <a:buFont typeface="Arial" panose="020B0604020202020204" pitchFamily="34" charset="0"/>
              <a:buChar char="•"/>
            </a:pPr>
            <a:endParaRPr lang="en-US" dirty="0"/>
          </a:p>
          <a:p>
            <a:pPr>
              <a:buFont typeface="Arial" panose="020B0604020202020204" pitchFamily="34" charset="0"/>
              <a:buChar char="•"/>
            </a:pPr>
            <a:r>
              <a:rPr lang="en-US" b="1" dirty="0"/>
              <a:t>Error occurred </a:t>
            </a:r>
          </a:p>
          <a:p>
            <a:pPr>
              <a:buFont typeface="Arial" panose="020B0604020202020204" pitchFamily="34" charset="0"/>
              <a:buChar char="•"/>
            </a:pPr>
            <a:r>
              <a:rPr lang="en-US" dirty="0">
                <a:effectLst/>
              </a:rPr>
              <a:t>Error: Conversion of this file to PDF is not supported. (</a:t>
            </a:r>
            <a:r>
              <a:rPr lang="en-US" dirty="0" err="1">
                <a:effectLst/>
              </a:rPr>
              <a:t>invalidFileFormat</a:t>
            </a:r>
            <a:r>
              <a:rPr lang="en-US" dirty="0">
                <a:effectLst/>
              </a:rPr>
              <a:t> / Error from Office Service) with invalid fonts. </a:t>
            </a:r>
            <a:br>
              <a:rPr lang="en-US" b="0" i="0" dirty="0">
                <a:solidFill>
                  <a:srgbClr val="333333"/>
                </a:solidFill>
                <a:effectLst/>
                <a:latin typeface="Helvetica" panose="020B0604020202020204" pitchFamily="34" charset="0"/>
              </a:rPr>
            </a:br>
            <a:br>
              <a:rPr lang="en-US" dirty="0"/>
            </a:br>
            <a:endParaRPr lang="en-US" dirty="0"/>
          </a:p>
          <a:p>
            <a:r>
              <a:rPr lang="en-US" b="1" dirty="0"/>
              <a:t>Final Slide:</a:t>
            </a:r>
            <a:endParaRPr lang="en-US" dirty="0"/>
          </a:p>
          <a:p>
            <a:pPr>
              <a:buFont typeface="Arial" panose="020B0604020202020204" pitchFamily="34" charset="0"/>
              <a:buChar char="•"/>
            </a:pPr>
            <a:r>
              <a:rPr lang="en-US" dirty="0"/>
              <a:t>I will present statistics to compare the size of the initial PPT file versus the converted PDF file and the time taken for conversion compared to other strategies.</a:t>
            </a:r>
            <a:br>
              <a:rPr lang="en-US" dirty="0"/>
            </a:br>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137779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11111"/>
                </a:solidFill>
                <a:effectLst/>
                <a:latin typeface="-apple-system"/>
              </a:rPr>
              <a:t>Conversion Flow:</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We used the Adobe converter activity to convert files from PPT to PDF.</a:t>
            </a:r>
          </a:p>
          <a:p>
            <a:pPr algn="l"/>
            <a:r>
              <a:rPr lang="en-US" b="1" i="0" dirty="0">
                <a:solidFill>
                  <a:srgbClr val="111111"/>
                </a:solidFill>
                <a:effectLst/>
                <a:latin typeface="-apple-system"/>
              </a:rPr>
              <a:t>Flow:</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flow is triggered when a new presentation file is uploaded to SharePoint and the size of the file is greater than or equal to 3 MB.</a:t>
            </a:r>
          </a:p>
          <a:p>
            <a:pPr lvl="1" algn="l">
              <a:buFont typeface="Arial" panose="020B0604020202020204" pitchFamily="34" charset="0"/>
              <a:buChar char="•"/>
            </a:pPr>
            <a:r>
              <a:rPr lang="en-US" b="0" i="0" dirty="0">
                <a:solidFill>
                  <a:srgbClr val="111111"/>
                </a:solidFill>
                <a:effectLst/>
                <a:latin typeface="-apple-system"/>
              </a:rPr>
              <a:t>The conversion process is then triggered in the flow.</a:t>
            </a:r>
          </a:p>
          <a:p>
            <a:pPr lvl="1" algn="l">
              <a:buFont typeface="Arial" panose="020B0604020202020204" pitchFamily="34" charset="0"/>
              <a:buChar char="•"/>
            </a:pPr>
            <a:r>
              <a:rPr lang="en-US" b="0" i="0" dirty="0">
                <a:solidFill>
                  <a:srgbClr val="111111"/>
                </a:solidFill>
                <a:effectLst/>
                <a:latin typeface="-apple-system"/>
              </a:rPr>
              <a:t>The converted file will be created in SharePoint.</a:t>
            </a:r>
          </a:p>
          <a:p>
            <a:pPr algn="l"/>
            <a:r>
              <a:rPr lang="en-US" b="1" i="0" dirty="0">
                <a:solidFill>
                  <a:srgbClr val="111111"/>
                </a:solidFill>
                <a:effectLst/>
                <a:latin typeface="-apple-system"/>
              </a:rPr>
              <a:t>Trade-offs: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Adobe Convert file activity is currently in public preview.</a:t>
            </a:r>
          </a:p>
          <a:p>
            <a:pPr lvl="1" algn="l">
              <a:buFont typeface="Arial" panose="020B0604020202020204" pitchFamily="34" charset="0"/>
              <a:buChar char="•"/>
            </a:pPr>
            <a:r>
              <a:rPr lang="en-US" b="0" i="0" dirty="0">
                <a:solidFill>
                  <a:srgbClr val="111111"/>
                </a:solidFill>
                <a:effectLst/>
                <a:latin typeface="-apple-system"/>
              </a:rPr>
              <a:t>There is an additional cost associated with this service.</a:t>
            </a:r>
          </a:p>
          <a:p>
            <a:pPr lvl="1" algn="l">
              <a:buFont typeface="Arial" panose="020B0604020202020204" pitchFamily="34" charset="0"/>
              <a:buChar char="•"/>
            </a:pPr>
            <a:r>
              <a:rPr lang="en-US" b="0" i="0" dirty="0">
                <a:solidFill>
                  <a:srgbClr val="111111"/>
                </a:solidFill>
                <a:effectLst/>
                <a:latin typeface="-apple-system"/>
              </a:rPr>
              <a:t>To make it work, exclude this non-Business connector from the DLP Policy.</a:t>
            </a:r>
          </a:p>
          <a:p>
            <a:pPr algn="l"/>
            <a:r>
              <a:rPr lang="en-US" b="1" i="0" dirty="0">
                <a:solidFill>
                  <a:srgbClr val="111111"/>
                </a:solidFill>
                <a:effectLst/>
                <a:latin typeface="-apple-system"/>
              </a:rPr>
              <a:t>Final Slide:</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I will present statistics comparing the size of the initial file versus the converted file and the time taken for conversion among other strategies.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In this Conversion Flow,  We used Adobe  converter activity to convert files from PPT to PDF.</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 flow will be triggered when new presentation file is upload  in SharePoint  and also   size of the file is  greater than or equal to 3 MB. </a:t>
            </a:r>
          </a:p>
          <a:p>
            <a:pPr marL="171450" indent="-171450">
              <a:buFont typeface="Arial" panose="020B0604020202020204" pitchFamily="34" charset="0"/>
              <a:buChar char="•"/>
            </a:pPr>
            <a:r>
              <a:rPr lang="en-US" dirty="0"/>
              <a:t>And then Triggered Conversion process in the flow .</a:t>
            </a:r>
          </a:p>
          <a:p>
            <a:pPr marL="171450" indent="-171450">
              <a:buFont typeface="Arial" panose="020B0604020202020204" pitchFamily="34" charset="0"/>
              <a:buChar char="•"/>
            </a:pPr>
            <a:r>
              <a:rPr lang="en-US" dirty="0"/>
              <a:t>And then Converted file  will be created in SharePoint.</a:t>
            </a:r>
            <a:br>
              <a:rPr lang="en-US" dirty="0"/>
            </a:b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Trade-offs are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Adobe  Convert file activity is in public preview.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Additional Cost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4E4641"/>
                </a:solidFill>
              </a:rPr>
              <a:t>Exclude this non-Business connector from DLP Policy to make it work</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last slide , I will show statics with  size of initial file vs converted file  and time taken among remaining conversion strategies..</a:t>
            </a: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15</a:t>
            </a:fld>
            <a:endParaRPr lang="pt-BR"/>
          </a:p>
        </p:txBody>
      </p:sp>
    </p:spTree>
    <p:extLst>
      <p:ext uri="{BB962C8B-B14F-4D97-AF65-F5344CB8AC3E}">
        <p14:creationId xmlns:p14="http://schemas.microsoft.com/office/powerpoint/2010/main" val="129962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algn="l"/>
            <a:r>
              <a:rPr lang="en-US" b="1" i="0" dirty="0">
                <a:solidFill>
                  <a:srgbClr val="111111"/>
                </a:solidFill>
                <a:effectLst/>
                <a:latin typeface="-apple-system"/>
              </a:rPr>
              <a:t>Conversion Flow:</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We used the Adobe converter activity and compression activity to convert files from PPT to PDF.</a:t>
            </a:r>
          </a:p>
          <a:p>
            <a:pPr algn="l"/>
            <a:r>
              <a:rPr lang="en-US" b="1" i="0" dirty="0">
                <a:solidFill>
                  <a:srgbClr val="111111"/>
                </a:solidFill>
                <a:effectLst/>
                <a:latin typeface="-apple-system"/>
              </a:rPr>
              <a:t>Flow:</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flow is triggered when a new presentation file is uploaded to SharePoint and the size of the file is greater than or equal to 3 MB.</a:t>
            </a:r>
          </a:p>
          <a:p>
            <a:pPr lvl="1" algn="l">
              <a:buFont typeface="Arial" panose="020B0604020202020204" pitchFamily="34" charset="0"/>
              <a:buChar char="•"/>
            </a:pPr>
            <a:r>
              <a:rPr lang="en-US" b="0" i="0" dirty="0">
                <a:solidFill>
                  <a:srgbClr val="111111"/>
                </a:solidFill>
                <a:effectLst/>
                <a:latin typeface="-apple-system"/>
              </a:rPr>
              <a:t>The conversion process is then triggered in the flow, converting the PPT file to PDF.</a:t>
            </a:r>
          </a:p>
          <a:p>
            <a:pPr lvl="1" algn="l">
              <a:buFont typeface="Arial" panose="020B0604020202020204" pitchFamily="34" charset="0"/>
              <a:buChar char="•"/>
            </a:pPr>
            <a:r>
              <a:rPr lang="en-US" b="0" i="0" dirty="0">
                <a:solidFill>
                  <a:srgbClr val="111111"/>
                </a:solidFill>
                <a:effectLst/>
                <a:latin typeface="-apple-system"/>
              </a:rPr>
              <a:t>The file is then compressed using Adobe compression.</a:t>
            </a:r>
          </a:p>
          <a:p>
            <a:pPr lvl="1" algn="l">
              <a:buFont typeface="Arial" panose="020B0604020202020204" pitchFamily="34" charset="0"/>
              <a:buChar char="•"/>
            </a:pPr>
            <a:r>
              <a:rPr lang="en-US" b="0" i="0" dirty="0">
                <a:solidFill>
                  <a:srgbClr val="111111"/>
                </a:solidFill>
                <a:effectLst/>
                <a:latin typeface="-apple-system"/>
              </a:rPr>
              <a:t>The converted and compressed file will be created in SharePoint.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11111"/>
                </a:solidFill>
                <a:effectLst/>
                <a:latin typeface="-apple-system"/>
              </a:rPr>
              <a:t>The best results are achieved with the converted PDF file along with compression.</a:t>
            </a:r>
          </a:p>
          <a:p>
            <a:pPr algn="l"/>
            <a:r>
              <a:rPr lang="en-US" b="1" i="0" dirty="0">
                <a:solidFill>
                  <a:srgbClr val="111111"/>
                </a:solidFill>
                <a:effectLst/>
                <a:latin typeface="-apple-system"/>
              </a:rPr>
              <a:t>Trade-offs: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Adobe Convert file activity is currently in public preview.</a:t>
            </a:r>
          </a:p>
          <a:p>
            <a:pPr lvl="1" algn="l">
              <a:buFont typeface="Arial" panose="020B0604020202020204" pitchFamily="34" charset="0"/>
              <a:buChar char="•"/>
            </a:pPr>
            <a:r>
              <a:rPr lang="en-US" b="0" i="0" dirty="0">
                <a:solidFill>
                  <a:srgbClr val="111111"/>
                </a:solidFill>
                <a:effectLst/>
                <a:latin typeface="-apple-system"/>
              </a:rPr>
              <a:t>There is an additional cost associated with this service.</a:t>
            </a:r>
          </a:p>
          <a:p>
            <a:pPr lvl="1" algn="l">
              <a:buFont typeface="Arial" panose="020B0604020202020204" pitchFamily="34" charset="0"/>
              <a:buChar char="•"/>
            </a:pPr>
            <a:r>
              <a:rPr lang="en-US" b="0" i="0" dirty="0">
                <a:solidFill>
                  <a:srgbClr val="111111"/>
                </a:solidFill>
                <a:effectLst/>
                <a:latin typeface="-apple-system"/>
              </a:rPr>
              <a:t>To make it work, exclude this non-Business connector from the DLP Policy.</a:t>
            </a:r>
          </a:p>
          <a:p>
            <a:pPr algn="l"/>
            <a:r>
              <a:rPr lang="en-US" b="1" i="0" dirty="0">
                <a:solidFill>
                  <a:srgbClr val="111111"/>
                </a:solidFill>
                <a:effectLst/>
                <a:latin typeface="-apple-system"/>
              </a:rPr>
              <a:t>Final Slide:</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I will present statistics comparing the size of the initial file versus the converted file and the time taken for conversion.</a:t>
            </a:r>
          </a:p>
          <a:p>
            <a:pPr marL="0" indent="0">
              <a:buFont typeface="Arial" panose="020B0604020202020204" pitchFamily="34" charset="0"/>
              <a:buNone/>
            </a:pPr>
            <a:br>
              <a:rPr lang="en-US" dirty="0"/>
            </a:br>
            <a:br>
              <a:rPr lang="en-US" dirty="0"/>
            </a:br>
            <a:br>
              <a:rPr lang="en-US" dirty="0"/>
            </a:br>
            <a:r>
              <a:rPr lang="en-US" dirty="0"/>
              <a:t>-----------------------</a:t>
            </a:r>
            <a:br>
              <a:rPr lang="en-US" dirty="0"/>
            </a:br>
            <a:r>
              <a:rPr lang="en-US" dirty="0"/>
              <a:t>In this Conversion Flow,  We used Adobe  converter activity and compression activity  to convert files from PPT to PDF.</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 flow will be triggered when new presentation file is upload  in SharePoint  and also   size of the file is  greater than or equal to 3 MB. </a:t>
            </a:r>
          </a:p>
          <a:p>
            <a:pPr marL="171450" indent="-171450">
              <a:buFont typeface="Arial" panose="020B0604020202020204" pitchFamily="34" charset="0"/>
              <a:buChar char="•"/>
            </a:pPr>
            <a:r>
              <a:rPr lang="en-US" dirty="0"/>
              <a:t>And then Triggered Conversion process in the flow  so PPT file will be converted as PDF. </a:t>
            </a:r>
          </a:p>
          <a:p>
            <a:pPr marL="171450" indent="-171450">
              <a:buFont typeface="Arial" panose="020B0604020202020204" pitchFamily="34" charset="0"/>
              <a:buChar char="•"/>
            </a:pPr>
            <a:r>
              <a:rPr lang="en-US" dirty="0"/>
              <a:t>And then it will be compressed by using </a:t>
            </a:r>
            <a:r>
              <a:rPr lang="en-US" dirty="0" err="1"/>
              <a:t>Adope</a:t>
            </a:r>
            <a:r>
              <a:rPr lang="en-US" dirty="0"/>
              <a:t> compressed </a:t>
            </a:r>
          </a:p>
          <a:p>
            <a:pPr marL="171450" indent="-171450">
              <a:buFont typeface="Arial" panose="020B0604020202020204" pitchFamily="34" charset="0"/>
              <a:buChar char="•"/>
            </a:pPr>
            <a:r>
              <a:rPr lang="en-US" dirty="0"/>
              <a:t>And then Converted and compressed  file  will be created in SharePoint.</a:t>
            </a:r>
            <a:br>
              <a:rPr lang="en-US" dirty="0"/>
            </a:b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Trade-offs are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Adobe  Convert file activity is in public preview.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Additional Cost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4E4641"/>
                </a:solidFill>
              </a:rPr>
              <a:t>Exclude this non-Business connector from DLP Policy to make it work</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last slide , I will show statics with  size of initial file vs converted file  and time taken for conversion.</a:t>
            </a: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16</a:t>
            </a:fld>
            <a:endParaRPr lang="pt-BR"/>
          </a:p>
        </p:txBody>
      </p:sp>
    </p:spTree>
    <p:extLst>
      <p:ext uri="{BB962C8B-B14F-4D97-AF65-F5344CB8AC3E}">
        <p14:creationId xmlns:p14="http://schemas.microsoft.com/office/powerpoint/2010/main" val="1278497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11111"/>
                </a:solidFill>
                <a:effectLst/>
                <a:latin typeface="-apple-system"/>
              </a:rPr>
              <a:t>Conversion Flow:</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We used the Plumsail document converter activity to convert files from PPT to PDF.</a:t>
            </a:r>
          </a:p>
          <a:p>
            <a:pPr algn="l"/>
            <a:r>
              <a:rPr lang="en-US" b="1" i="0" dirty="0">
                <a:solidFill>
                  <a:srgbClr val="111111"/>
                </a:solidFill>
                <a:effectLst/>
                <a:latin typeface="-apple-system"/>
              </a:rPr>
              <a:t>Flow:</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flow is triggered when a new presentation file is uploaded to SharePoint and the size of the file is greater than or equal to 3 MB.</a:t>
            </a:r>
          </a:p>
          <a:p>
            <a:pPr lvl="1" algn="l">
              <a:buFont typeface="Arial" panose="020B0604020202020204" pitchFamily="34" charset="0"/>
              <a:buChar char="•"/>
            </a:pPr>
            <a:r>
              <a:rPr lang="en-US" b="0" i="0" dirty="0">
                <a:solidFill>
                  <a:srgbClr val="111111"/>
                </a:solidFill>
                <a:effectLst/>
                <a:latin typeface="-apple-system"/>
              </a:rPr>
              <a:t>The conversion process is then triggered in the flow.</a:t>
            </a:r>
          </a:p>
          <a:p>
            <a:pPr lvl="1" algn="l">
              <a:buFont typeface="Arial" panose="020B0604020202020204" pitchFamily="34" charset="0"/>
              <a:buChar char="•"/>
            </a:pPr>
            <a:r>
              <a:rPr lang="en-US" b="0" i="0" dirty="0">
                <a:solidFill>
                  <a:srgbClr val="111111"/>
                </a:solidFill>
                <a:effectLst/>
                <a:latin typeface="-apple-system"/>
              </a:rPr>
              <a:t>The converted file will be created in SharePoint.</a:t>
            </a:r>
          </a:p>
          <a:p>
            <a:pPr algn="l"/>
            <a:r>
              <a:rPr lang="en-US" b="1" i="0" dirty="0">
                <a:solidFill>
                  <a:srgbClr val="111111"/>
                </a:solidFill>
                <a:effectLst/>
                <a:latin typeface="-apple-system"/>
              </a:rPr>
              <a:t>Trade-offs: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There is an additional cost associated with this service.</a:t>
            </a:r>
          </a:p>
          <a:p>
            <a:pPr lvl="1" algn="l">
              <a:buFont typeface="Arial" panose="020B0604020202020204" pitchFamily="34" charset="0"/>
              <a:buChar char="•"/>
            </a:pPr>
            <a:r>
              <a:rPr lang="en-US" b="0" i="0" dirty="0">
                <a:solidFill>
                  <a:srgbClr val="111111"/>
                </a:solidFill>
                <a:effectLst/>
                <a:latin typeface="-apple-system"/>
              </a:rPr>
              <a:t>To make it work, exclude this non-Business connector from the DLP Policy.</a:t>
            </a:r>
          </a:p>
          <a:p>
            <a:pPr algn="l"/>
            <a:r>
              <a:rPr lang="en-US" b="1" i="0" dirty="0">
                <a:solidFill>
                  <a:srgbClr val="111111"/>
                </a:solidFill>
                <a:effectLst/>
                <a:latin typeface="-apple-system"/>
              </a:rPr>
              <a:t>Final Slide:</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I will present statistics comparing the size of the initial file versus the converted file and the time taken for conversion among other strategies.</a:t>
            </a:r>
          </a:p>
        </p:txBody>
      </p:sp>
      <p:sp>
        <p:nvSpPr>
          <p:cNvPr id="4" name="Slide Number Placeholder 3"/>
          <p:cNvSpPr>
            <a:spLocks noGrp="1"/>
          </p:cNvSpPr>
          <p:nvPr>
            <p:ph type="sldNum" sz="quarter" idx="5"/>
          </p:nvPr>
        </p:nvSpPr>
        <p:spPr/>
        <p:txBody>
          <a:bodyPr/>
          <a:lstStyle/>
          <a:p>
            <a:fld id="{C0696B5C-12A0-4042-B4D0-BD3B9A4F58C6}" type="slidenum">
              <a:rPr lang="pt-BR" smtClean="0"/>
              <a:pPr/>
              <a:t>18</a:t>
            </a:fld>
            <a:endParaRPr lang="pt-BR"/>
          </a:p>
        </p:txBody>
      </p:sp>
    </p:spTree>
    <p:extLst>
      <p:ext uri="{BB962C8B-B14F-4D97-AF65-F5344CB8AC3E}">
        <p14:creationId xmlns:p14="http://schemas.microsoft.com/office/powerpoint/2010/main" val="383919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11111"/>
                </a:solidFill>
                <a:effectLst/>
                <a:latin typeface="-apple-system"/>
              </a:rPr>
              <a:t>File Conversion </a:t>
            </a:r>
            <a:r>
              <a:rPr lang="en-US" b="1" i="0" dirty="0" err="1">
                <a:solidFill>
                  <a:srgbClr val="111111"/>
                </a:solidFill>
                <a:effectLst/>
                <a:latin typeface="-apple-system"/>
              </a:rPr>
              <a:t>Comparision</a:t>
            </a:r>
            <a:r>
              <a:rPr lang="en-US" b="1" i="0" dirty="0">
                <a:solidFill>
                  <a:srgbClr val="111111"/>
                </a:solidFill>
                <a:effectLst/>
                <a:latin typeface="-apple-system"/>
              </a:rPr>
              <a:t>:</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Tested  PPT to PDF file conversion process with various connectors and actions.</a:t>
            </a:r>
          </a:p>
          <a:p>
            <a:pPr lvl="1" algn="l">
              <a:buFont typeface="Arial" panose="020B0604020202020204" pitchFamily="34" charset="0"/>
              <a:buChar char="•"/>
            </a:pPr>
            <a:r>
              <a:rPr lang="en-US" b="0" i="0" dirty="0">
                <a:solidFill>
                  <a:srgbClr val="111111"/>
                </a:solidFill>
                <a:effectLst/>
                <a:latin typeface="-apple-system"/>
              </a:rPr>
              <a:t>It details the original and post-conversion file sizes, along with the time taken for each action.</a:t>
            </a:r>
          </a:p>
          <a:p>
            <a:pPr algn="l"/>
            <a:r>
              <a:rPr lang="en-US" b="1" i="0" dirty="0">
                <a:solidFill>
                  <a:srgbClr val="111111"/>
                </a:solidFill>
                <a:effectLst/>
                <a:latin typeface="-apple-system"/>
              </a:rPr>
              <a:t>Performance Metrics: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data indicates efficient conversion and compression, with significant size reduction and quick processing times.</a:t>
            </a:r>
          </a:p>
          <a:p>
            <a:pPr lvl="1" algn="l">
              <a:buFont typeface="Arial" panose="020B0604020202020204" pitchFamily="34" charset="0"/>
              <a:buChar char="•"/>
            </a:pPr>
            <a:r>
              <a:rPr lang="en-US" b="0" i="0" dirty="0">
                <a:solidFill>
                  <a:srgbClr val="111111"/>
                </a:solidFill>
                <a:effectLst/>
                <a:latin typeface="-apple-system"/>
              </a:rPr>
              <a:t>Color-coded status indicators highlight the best and least conversion results..</a:t>
            </a:r>
          </a:p>
          <a:p>
            <a:pPr algn="l"/>
            <a:r>
              <a:rPr lang="en-US" b="1" i="0" dirty="0">
                <a:solidFill>
                  <a:srgbClr val="111111"/>
                </a:solidFill>
                <a:effectLst/>
                <a:latin typeface="-apple-system"/>
              </a:rPr>
              <a:t>Optimization Results: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best outcomes are achieved with converted and compressed PDF files, ensuring high-quality results.</a:t>
            </a:r>
          </a:p>
          <a:p>
            <a:pPr algn="l"/>
            <a:r>
              <a:rPr lang="en-US" b="1" i="0" dirty="0">
                <a:solidFill>
                  <a:srgbClr val="111111"/>
                </a:solidFill>
                <a:effectLst/>
                <a:latin typeface="-apple-system"/>
              </a:rPr>
              <a:t>Conversion Connectors: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Multiple connectors like OneDrive, Adobe, and Plumsail are used for different stages of the conversion process.</a:t>
            </a:r>
          </a:p>
          <a:p>
            <a:pPr lvl="1" algn="l">
              <a:buFont typeface="Arial" panose="020B0604020202020204" pitchFamily="34" charset="0"/>
              <a:buChar char="•"/>
            </a:pPr>
            <a:r>
              <a:rPr lang="en-US" b="0" i="0" dirty="0">
                <a:solidFill>
                  <a:srgbClr val="111111"/>
                </a:solidFill>
                <a:effectLst/>
                <a:latin typeface="-apple-system"/>
              </a:rPr>
              <a:t>Each connector has specific actions like ‘Convert PPT to PDF’ and ‘Compress PDF document’.</a:t>
            </a:r>
          </a:p>
          <a:p>
            <a:pPr algn="l"/>
            <a:r>
              <a:rPr lang="en-US" b="1" i="0" dirty="0">
                <a:solidFill>
                  <a:srgbClr val="111111"/>
                </a:solidFill>
                <a:effectLst/>
                <a:latin typeface="-apple-system"/>
              </a:rPr>
              <a:t>Compression Levels: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level of compression can be adjusted, with options like High, Medium, and Low, to suit different needs.</a:t>
            </a:r>
          </a:p>
          <a:p>
            <a:pPr algn="l"/>
            <a:r>
              <a:rPr lang="en-US" b="1" i="0" dirty="0">
                <a:solidFill>
                  <a:srgbClr val="111111"/>
                </a:solidFill>
                <a:effectLst/>
                <a:latin typeface="-apple-system"/>
              </a:rPr>
              <a:t>Error Handling:</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Errors like ‘Http 502 Gateway Error’ are displayed, indicating potential issues during the conversion process.</a:t>
            </a:r>
          </a:p>
          <a:p>
            <a:pPr lvl="1" algn="l">
              <a:buFont typeface="Arial" panose="020B0604020202020204" pitchFamily="34" charset="0"/>
              <a:buChar char="•"/>
            </a:pPr>
            <a:endParaRPr lang="en-US" b="0" i="0" dirty="0">
              <a:solidFill>
                <a:srgbClr val="111111"/>
              </a:solidFill>
              <a:effectLst/>
              <a:latin typeface="-apple-system"/>
            </a:endParaRPr>
          </a:p>
          <a:p>
            <a:pPr lvl="1" algn="l">
              <a:buFont typeface="Arial" panose="020B0604020202020204" pitchFamily="34" charset="0"/>
              <a:buChar char="•"/>
            </a:pPr>
            <a:endParaRPr lang="en-US" b="0" i="0" dirty="0">
              <a:solidFill>
                <a:srgbClr val="111111"/>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20</a:t>
            </a:fld>
            <a:endParaRPr lang="pt-BR"/>
          </a:p>
        </p:txBody>
      </p:sp>
    </p:spTree>
    <p:extLst>
      <p:ext uri="{BB962C8B-B14F-4D97-AF65-F5344CB8AC3E}">
        <p14:creationId xmlns:p14="http://schemas.microsoft.com/office/powerpoint/2010/main" val="3119099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11111"/>
                </a:solidFill>
                <a:effectLst/>
                <a:latin typeface="-apple-system"/>
              </a:rPr>
              <a:t>File Conversion </a:t>
            </a:r>
            <a:r>
              <a:rPr lang="en-US" b="1" i="0" dirty="0" err="1">
                <a:solidFill>
                  <a:srgbClr val="111111"/>
                </a:solidFill>
                <a:effectLst/>
                <a:latin typeface="-apple-system"/>
              </a:rPr>
              <a:t>Comparision</a:t>
            </a:r>
            <a:r>
              <a:rPr lang="en-US" b="1" i="0" dirty="0">
                <a:solidFill>
                  <a:srgbClr val="111111"/>
                </a:solidFill>
                <a:effectLst/>
                <a:latin typeface="-apple-system"/>
              </a:rPr>
              <a:t>:</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Tested  PPT to PDF file conversion process with various connectors and actions.</a:t>
            </a:r>
          </a:p>
          <a:p>
            <a:pPr lvl="1" algn="l">
              <a:buFont typeface="Arial" panose="020B0604020202020204" pitchFamily="34" charset="0"/>
              <a:buChar char="•"/>
            </a:pPr>
            <a:r>
              <a:rPr lang="en-US" b="0" i="0" dirty="0">
                <a:solidFill>
                  <a:srgbClr val="111111"/>
                </a:solidFill>
                <a:effectLst/>
                <a:latin typeface="-apple-system"/>
              </a:rPr>
              <a:t>It details the original and post-conversion file sizes, along with the time taken for each action.</a:t>
            </a:r>
          </a:p>
          <a:p>
            <a:pPr algn="l"/>
            <a:r>
              <a:rPr lang="en-US" b="1" i="0" dirty="0">
                <a:solidFill>
                  <a:srgbClr val="111111"/>
                </a:solidFill>
                <a:effectLst/>
                <a:latin typeface="-apple-system"/>
              </a:rPr>
              <a:t>Performance Metrics: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data indicates efficient conversion and compression, with significant size reduction and quick processing times.</a:t>
            </a:r>
          </a:p>
          <a:p>
            <a:pPr lvl="1" algn="l">
              <a:buFont typeface="Arial" panose="020B0604020202020204" pitchFamily="34" charset="0"/>
              <a:buChar char="•"/>
            </a:pPr>
            <a:r>
              <a:rPr lang="en-US" b="0" i="0" dirty="0">
                <a:solidFill>
                  <a:srgbClr val="111111"/>
                </a:solidFill>
                <a:effectLst/>
                <a:latin typeface="-apple-system"/>
              </a:rPr>
              <a:t>Color-coded status indicators highlight the best and least conversion results..</a:t>
            </a:r>
          </a:p>
          <a:p>
            <a:pPr algn="l"/>
            <a:r>
              <a:rPr lang="en-US" b="1" i="0" dirty="0">
                <a:solidFill>
                  <a:srgbClr val="111111"/>
                </a:solidFill>
                <a:effectLst/>
                <a:latin typeface="-apple-system"/>
              </a:rPr>
              <a:t>Optimization Results: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best outcomes are achieved with converted and compressed PDF files, ensuring high-quality results.</a:t>
            </a:r>
          </a:p>
          <a:p>
            <a:pPr algn="l"/>
            <a:r>
              <a:rPr lang="en-US" b="1" i="0" dirty="0">
                <a:solidFill>
                  <a:srgbClr val="111111"/>
                </a:solidFill>
                <a:effectLst/>
                <a:latin typeface="-apple-system"/>
              </a:rPr>
              <a:t>Conversion Connectors: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Multiple connectors like OneDrive, Adobe, and Plumsail are used for different stages of the conversion process.</a:t>
            </a:r>
          </a:p>
          <a:p>
            <a:pPr lvl="1" algn="l">
              <a:buFont typeface="Arial" panose="020B0604020202020204" pitchFamily="34" charset="0"/>
              <a:buChar char="•"/>
            </a:pPr>
            <a:r>
              <a:rPr lang="en-US" b="0" i="0" dirty="0">
                <a:solidFill>
                  <a:srgbClr val="111111"/>
                </a:solidFill>
                <a:effectLst/>
                <a:latin typeface="-apple-system"/>
              </a:rPr>
              <a:t>Each connector has specific actions like ‘Convert PPT to PDF’ and ‘Compress PDF document’.</a:t>
            </a:r>
          </a:p>
          <a:p>
            <a:pPr algn="l"/>
            <a:r>
              <a:rPr lang="en-US" b="1" i="0" dirty="0">
                <a:solidFill>
                  <a:srgbClr val="111111"/>
                </a:solidFill>
                <a:effectLst/>
                <a:latin typeface="-apple-system"/>
              </a:rPr>
              <a:t>Compression Levels: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level of compression can be adjusted, with options like High, Medium, and Low, to suit different needs.</a:t>
            </a:r>
          </a:p>
          <a:p>
            <a:pPr algn="l"/>
            <a:r>
              <a:rPr lang="en-US" b="1" i="0" dirty="0">
                <a:solidFill>
                  <a:srgbClr val="111111"/>
                </a:solidFill>
                <a:effectLst/>
                <a:latin typeface="-apple-system"/>
              </a:rPr>
              <a:t>Error Handling:</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Errors like ‘Http 502 Gateway Error’ are displayed, indicating potential issues during the conversion process.</a:t>
            </a:r>
          </a:p>
          <a:p>
            <a:pPr lvl="1" algn="l">
              <a:buFont typeface="Arial" panose="020B0604020202020204" pitchFamily="34" charset="0"/>
              <a:buChar char="•"/>
            </a:pPr>
            <a:endParaRPr lang="en-US" b="0" i="0" dirty="0">
              <a:solidFill>
                <a:srgbClr val="111111"/>
              </a:solidFill>
              <a:effectLst/>
              <a:latin typeface="-apple-system"/>
            </a:endParaRPr>
          </a:p>
          <a:p>
            <a:pPr lvl="1" algn="l">
              <a:buFont typeface="Arial" panose="020B0604020202020204" pitchFamily="34" charset="0"/>
              <a:buChar char="•"/>
            </a:pPr>
            <a:endParaRPr lang="en-US" b="0" i="0" dirty="0">
              <a:solidFill>
                <a:srgbClr val="111111"/>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21</a:t>
            </a:fld>
            <a:endParaRPr lang="pt-BR"/>
          </a:p>
        </p:txBody>
      </p:sp>
    </p:spTree>
    <p:extLst>
      <p:ext uri="{BB962C8B-B14F-4D97-AF65-F5344CB8AC3E}">
        <p14:creationId xmlns:p14="http://schemas.microsoft.com/office/powerpoint/2010/main" val="1723245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11111"/>
                </a:solidFill>
                <a:effectLst/>
                <a:latin typeface="-apple-system"/>
              </a:rPr>
              <a:t>File Conversion </a:t>
            </a:r>
            <a:r>
              <a:rPr lang="en-US" b="1" i="0" dirty="0" err="1">
                <a:solidFill>
                  <a:srgbClr val="111111"/>
                </a:solidFill>
                <a:effectLst/>
                <a:latin typeface="-apple-system"/>
              </a:rPr>
              <a:t>Comparision</a:t>
            </a:r>
            <a:r>
              <a:rPr lang="en-US" b="1" i="0" dirty="0">
                <a:solidFill>
                  <a:srgbClr val="111111"/>
                </a:solidFill>
                <a:effectLst/>
                <a:latin typeface="-apple-system"/>
              </a:rPr>
              <a:t>:</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Tested  PPT to PDF file conversion process with various connectors and actions.</a:t>
            </a:r>
          </a:p>
          <a:p>
            <a:pPr lvl="1" algn="l">
              <a:buFont typeface="Arial" panose="020B0604020202020204" pitchFamily="34" charset="0"/>
              <a:buChar char="•"/>
            </a:pPr>
            <a:r>
              <a:rPr lang="en-US" b="0" i="0" dirty="0">
                <a:solidFill>
                  <a:srgbClr val="111111"/>
                </a:solidFill>
                <a:effectLst/>
                <a:latin typeface="-apple-system"/>
              </a:rPr>
              <a:t>It details the original and post-conversion file sizes, along with the time taken for each action.</a:t>
            </a:r>
          </a:p>
          <a:p>
            <a:pPr algn="l"/>
            <a:r>
              <a:rPr lang="en-US" b="1" i="0" dirty="0">
                <a:solidFill>
                  <a:srgbClr val="111111"/>
                </a:solidFill>
                <a:effectLst/>
                <a:latin typeface="-apple-system"/>
              </a:rPr>
              <a:t>Performance Metrics: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data indicates efficient conversion and compression, with significant size reduction and quick processing times.</a:t>
            </a:r>
          </a:p>
          <a:p>
            <a:pPr lvl="1" algn="l">
              <a:buFont typeface="Arial" panose="020B0604020202020204" pitchFamily="34" charset="0"/>
              <a:buChar char="•"/>
            </a:pPr>
            <a:r>
              <a:rPr lang="en-US" b="0" i="0" dirty="0">
                <a:solidFill>
                  <a:srgbClr val="111111"/>
                </a:solidFill>
                <a:effectLst/>
                <a:latin typeface="-apple-system"/>
              </a:rPr>
              <a:t>Color-coded status indicators highlight the best and least conversion results..</a:t>
            </a:r>
          </a:p>
          <a:p>
            <a:pPr algn="l"/>
            <a:r>
              <a:rPr lang="en-US" b="1" i="0" dirty="0">
                <a:solidFill>
                  <a:srgbClr val="111111"/>
                </a:solidFill>
                <a:effectLst/>
                <a:latin typeface="-apple-system"/>
              </a:rPr>
              <a:t>Optimization Results: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best outcomes are achieved with converted and compressed PDF files, ensuring high-quality results.</a:t>
            </a:r>
          </a:p>
          <a:p>
            <a:pPr algn="l"/>
            <a:r>
              <a:rPr lang="en-US" b="1" i="0" dirty="0">
                <a:solidFill>
                  <a:srgbClr val="111111"/>
                </a:solidFill>
                <a:effectLst/>
                <a:latin typeface="-apple-system"/>
              </a:rPr>
              <a:t>Conversion Connectors: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Multiple connectors like OneDrive, Adobe, and Plumsail are used for different stages of the conversion process.</a:t>
            </a:r>
          </a:p>
          <a:p>
            <a:pPr lvl="1" algn="l">
              <a:buFont typeface="Arial" panose="020B0604020202020204" pitchFamily="34" charset="0"/>
              <a:buChar char="•"/>
            </a:pPr>
            <a:r>
              <a:rPr lang="en-US" b="0" i="0" dirty="0">
                <a:solidFill>
                  <a:srgbClr val="111111"/>
                </a:solidFill>
                <a:effectLst/>
                <a:latin typeface="-apple-system"/>
              </a:rPr>
              <a:t>Each connector has specific actions like ‘Convert PPT to PDF’ and ‘Compress PDF document’.</a:t>
            </a:r>
          </a:p>
          <a:p>
            <a:pPr algn="l"/>
            <a:r>
              <a:rPr lang="en-US" b="1" i="0" dirty="0">
                <a:solidFill>
                  <a:srgbClr val="111111"/>
                </a:solidFill>
                <a:effectLst/>
                <a:latin typeface="-apple-system"/>
              </a:rPr>
              <a:t>Compression Levels:</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The level of compression can be adjusted, with options like High, Medium, and Low, to suit different needs.</a:t>
            </a:r>
          </a:p>
          <a:p>
            <a:pPr algn="l"/>
            <a:r>
              <a:rPr lang="en-US" b="1" i="0" dirty="0">
                <a:solidFill>
                  <a:srgbClr val="111111"/>
                </a:solidFill>
                <a:effectLst/>
                <a:latin typeface="-apple-system"/>
              </a:rPr>
              <a:t>Error Handling:</a:t>
            </a:r>
            <a:endParaRPr lang="en-US" b="0" i="0" dirty="0">
              <a:solidFill>
                <a:srgbClr val="111111"/>
              </a:solidFill>
              <a:effectLst/>
              <a:latin typeface="-apple-system"/>
            </a:endParaRPr>
          </a:p>
          <a:p>
            <a:pPr lvl="1" algn="l">
              <a:buFont typeface="Arial" panose="020B0604020202020204" pitchFamily="34" charset="0"/>
              <a:buChar char="•"/>
            </a:pPr>
            <a:r>
              <a:rPr lang="en-US" b="0" i="0" dirty="0">
                <a:solidFill>
                  <a:srgbClr val="111111"/>
                </a:solidFill>
                <a:effectLst/>
                <a:latin typeface="-apple-system"/>
              </a:rPr>
              <a:t>Errors like ‘Http 502 Gateway Error’ are displayed, indicating potential issues during the conversion process.</a:t>
            </a:r>
          </a:p>
          <a:p>
            <a:pPr lvl="1" algn="l">
              <a:buFont typeface="Arial" panose="020B0604020202020204" pitchFamily="34" charset="0"/>
              <a:buChar char="•"/>
            </a:pPr>
            <a:endParaRPr lang="en-US" b="0" i="0" dirty="0">
              <a:solidFill>
                <a:srgbClr val="111111"/>
              </a:solidFill>
              <a:effectLst/>
              <a:latin typeface="-apple-system"/>
            </a:endParaRPr>
          </a:p>
          <a:p>
            <a:pPr lvl="1" algn="l">
              <a:buFont typeface="Arial" panose="020B0604020202020204" pitchFamily="34" charset="0"/>
              <a:buChar char="•"/>
            </a:pPr>
            <a:endParaRPr lang="en-US" b="0" i="0" dirty="0">
              <a:solidFill>
                <a:srgbClr val="111111"/>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22</a:t>
            </a:fld>
            <a:endParaRPr lang="pt-BR"/>
          </a:p>
        </p:txBody>
      </p:sp>
    </p:spTree>
    <p:extLst>
      <p:ext uri="{BB962C8B-B14F-4D97-AF65-F5344CB8AC3E}">
        <p14:creationId xmlns:p14="http://schemas.microsoft.com/office/powerpoint/2010/main" val="6219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www.linkedin.com/company/capgemini"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youtube.com/capgeminimedia" TargetMode="Externa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www.linkedin.com/company/capgemini"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youtube.com/capgeminimedia" TargetMode="External"/></Relationships>
</file>

<file path=ppt/slideLayouts/_rels/slideLayout4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3.png"/><Relationship Id="rId3" Type="http://schemas.openxmlformats.org/officeDocument/2006/relationships/hyperlink" Target="http://www.facebook.com/capgemini" TargetMode="External"/><Relationship Id="rId7" Type="http://schemas.openxmlformats.org/officeDocument/2006/relationships/image" Target="../media/image11.png"/><Relationship Id="rId12" Type="http://schemas.openxmlformats.org/officeDocument/2006/relationships/hyperlink" Target="http://www.youtube.com/capgeminimedia"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hyperlink" Target="http://www.slideshare.net/capgemini" TargetMode="External"/><Relationship Id="rId14" Type="http://schemas.microsoft.com/office/2007/relationships/hdphoto" Target="../media/hdphoto4.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70ACFCFC-1DDE-342C-6F6C-421985D8A34A}"/>
              </a:ext>
            </a:extLst>
          </p:cNvPr>
          <p:cNvSpPr>
            <a:spLocks noGrp="1"/>
          </p:cNvSpPr>
          <p:nvPr>
            <p:ph type="subTitle" idx="1"/>
          </p:nvPr>
        </p:nvSpPr>
        <p:spPr>
          <a:xfrm>
            <a:off x="407988" y="5460790"/>
            <a:ext cx="11090275"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15" name="Title">
            <a:extLst>
              <a:ext uri="{FF2B5EF4-FFF2-40B4-BE49-F238E27FC236}">
                <a16:creationId xmlns:a16="http://schemas.microsoft.com/office/drawing/2014/main" id="{BA5DDAC5-BAB8-79F8-0B48-89767D2C03B3}"/>
              </a:ext>
            </a:extLst>
          </p:cNvPr>
          <p:cNvSpPr>
            <a:spLocks noGrp="1"/>
          </p:cNvSpPr>
          <p:nvPr>
            <p:ph type="ctrTitle"/>
          </p:nvPr>
        </p:nvSpPr>
        <p:spPr>
          <a:xfrm>
            <a:off x="40798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3" name="Group 2">
            <a:extLst>
              <a:ext uri="{FF2B5EF4-FFF2-40B4-BE49-F238E27FC236}">
                <a16:creationId xmlns:a16="http://schemas.microsoft.com/office/drawing/2014/main" id="{337935B1-1E9A-902D-1107-E84E1CDCC3AB}"/>
              </a:ext>
            </a:extLst>
          </p:cNvPr>
          <p:cNvGrpSpPr>
            <a:grpSpLocks noChangeAspect="1"/>
          </p:cNvGrpSpPr>
          <p:nvPr userDrawn="1"/>
        </p:nvGrpSpPr>
        <p:grpSpPr>
          <a:xfrm>
            <a:off x="443568" y="6021288"/>
            <a:ext cx="1872000" cy="420870"/>
            <a:chOff x="5094083" y="5360390"/>
            <a:chExt cx="3039349" cy="683316"/>
          </a:xfrm>
        </p:grpSpPr>
        <p:sp>
          <p:nvSpPr>
            <p:cNvPr id="5" name="Freeform: Shape 4">
              <a:extLst>
                <a:ext uri="{FF2B5EF4-FFF2-40B4-BE49-F238E27FC236}">
                  <a16:creationId xmlns:a16="http://schemas.microsoft.com/office/drawing/2014/main" id="{9BAB5440-AAF9-D636-D963-1CF51D4EEE3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6" name="Freeform: Shape 5">
              <a:extLst>
                <a:ext uri="{FF2B5EF4-FFF2-40B4-BE49-F238E27FC236}">
                  <a16:creationId xmlns:a16="http://schemas.microsoft.com/office/drawing/2014/main" id="{89CD0850-5040-0CC6-F657-BF2242F63884}"/>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7" name="Freeform: Shape 6">
              <a:extLst>
                <a:ext uri="{FF2B5EF4-FFF2-40B4-BE49-F238E27FC236}">
                  <a16:creationId xmlns:a16="http://schemas.microsoft.com/office/drawing/2014/main" id="{408F4CC8-6692-0A4C-C931-B50A99D5E8D4}"/>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8" name="Freeform: Shape 7">
              <a:extLst>
                <a:ext uri="{FF2B5EF4-FFF2-40B4-BE49-F238E27FC236}">
                  <a16:creationId xmlns:a16="http://schemas.microsoft.com/office/drawing/2014/main" id="{9645E874-9471-204B-FEA4-29B6C383031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9" name="Freeform: Shape 8">
              <a:extLst>
                <a:ext uri="{FF2B5EF4-FFF2-40B4-BE49-F238E27FC236}">
                  <a16:creationId xmlns:a16="http://schemas.microsoft.com/office/drawing/2014/main" id="{8CD723AF-3402-E7B5-291B-2ABCD137B39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68436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5b">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3032"/>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dirty="0"/>
          </a:p>
        </p:txBody>
      </p:sp>
      <p:grpSp>
        <p:nvGrpSpPr>
          <p:cNvPr id="8" name="Group 1">
            <a:extLst>
              <a:ext uri="{FF2B5EF4-FFF2-40B4-BE49-F238E27FC236}">
                <a16:creationId xmlns:a16="http://schemas.microsoft.com/office/drawing/2014/main" id="{03C5622C-AFD4-93DA-3105-DD24A1095D2B}"/>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EC1F4AF4-B2D1-B383-5414-6A7CE220351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562EA075-7E1A-57B6-FA93-F8A92DA56EC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ABED82B4-66F4-60A2-8FF7-76C7FFFB8A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C403332C-6371-29E3-2335-DFAA7BE6C2F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3D2D8432-F91A-C228-692F-66BF4106BFBA}"/>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33902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5c">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tx1"/>
                </a:solidFill>
                <a:latin typeface="+mj-lt"/>
              </a:defRPr>
            </a:lvl1pPr>
          </a:lstStyle>
          <a:p>
            <a:r>
              <a:rPr lang="en-US"/>
              <a:t>Click to edit Master title style</a:t>
            </a:r>
            <a:endParaRPr lang="en-GB" dirty="0"/>
          </a:p>
        </p:txBody>
      </p:sp>
      <p:grpSp>
        <p:nvGrpSpPr>
          <p:cNvPr id="2" name="Group 1">
            <a:extLst>
              <a:ext uri="{FF2B5EF4-FFF2-40B4-BE49-F238E27FC236}">
                <a16:creationId xmlns:a16="http://schemas.microsoft.com/office/drawing/2014/main" id="{A6A8A661-3751-29DA-1AB9-334A7C98EA59}"/>
              </a:ext>
            </a:extLst>
          </p:cNvPr>
          <p:cNvGrpSpPr>
            <a:grpSpLocks noChangeAspect="1"/>
          </p:cNvGrpSpPr>
          <p:nvPr userDrawn="1"/>
        </p:nvGrpSpPr>
        <p:grpSpPr>
          <a:xfrm>
            <a:off x="1343473" y="6021288"/>
            <a:ext cx="1872000" cy="420870"/>
            <a:chOff x="5095385" y="4090756"/>
            <a:chExt cx="3033729" cy="682053"/>
          </a:xfrm>
        </p:grpSpPr>
        <p:sp>
          <p:nvSpPr>
            <p:cNvPr id="3" name="Freeform: Shape 2">
              <a:extLst>
                <a:ext uri="{FF2B5EF4-FFF2-40B4-BE49-F238E27FC236}">
                  <a16:creationId xmlns:a16="http://schemas.microsoft.com/office/drawing/2014/main" id="{AE0FC8CB-F05E-FFD4-8D7F-1F94AC26DA2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4" name="Freeform: Shape 3">
              <a:extLst>
                <a:ext uri="{FF2B5EF4-FFF2-40B4-BE49-F238E27FC236}">
                  <a16:creationId xmlns:a16="http://schemas.microsoft.com/office/drawing/2014/main" id="{934D3664-9369-B221-FD17-0597A682848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5" name="Freeform: Shape 4">
              <a:extLst>
                <a:ext uri="{FF2B5EF4-FFF2-40B4-BE49-F238E27FC236}">
                  <a16:creationId xmlns:a16="http://schemas.microsoft.com/office/drawing/2014/main" id="{17A7E500-54F5-1815-C9B9-3954ED883928}"/>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4" name="Freeform: Shape 14">
              <a:extLst>
                <a:ext uri="{FF2B5EF4-FFF2-40B4-BE49-F238E27FC236}">
                  <a16:creationId xmlns:a16="http://schemas.microsoft.com/office/drawing/2014/main" id="{AE2D512F-FC3A-33B0-5954-0D1BFB4C1437}"/>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5" name="Freeform: Shape 20">
              <a:extLst>
                <a:ext uri="{FF2B5EF4-FFF2-40B4-BE49-F238E27FC236}">
                  <a16:creationId xmlns:a16="http://schemas.microsoft.com/office/drawing/2014/main" id="{BB0A86DD-9E86-EB4E-14DC-ECC7130D6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43877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2513"/>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F51496C4-1393-EC1A-FE90-568BF22C8C7B}"/>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0937F72A-96AE-F5EC-755D-D45529304F3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96B9DAFA-5CFE-3E91-78D3-742C4B9A849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CB9EFD82-551E-D525-DCB6-363C1A232636}"/>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F9FEB3BD-8FE6-4A58-DFA9-1F350C2DE2F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D59F2406-4DC9-3FBA-F0C2-60E886FCA30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3867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6a">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67647"/>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28077F6A-5588-29E0-312C-D1B791C9064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992C4824-37D6-415A-E6EC-6E62CD172F7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A20C33BE-AD5D-4D60-D7A2-A931FD4F868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B4C80064-8B28-D1EF-FC09-F0AFF3877595}"/>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B9F29B0E-E913-EB3D-4F7C-383B5615790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E0CDEF2F-7154-A5C2-D640-669D5BB07DF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63753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6b">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2513"/>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4DB64C0B-D342-EDD4-D426-B9A5B83A4685}"/>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70BA0B6B-013E-ED21-5C0C-A7573716118E}"/>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A8C76A2C-1551-D00B-5D24-ECE94A0DB1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F5EB07D2-E52D-E392-D3C8-37455096D778}"/>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04CC7865-5F12-6284-B1F5-C81724EA1048}"/>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F2F7B79C-F81D-D4E8-CCCC-1A80B79E58F5}"/>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159878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6c">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8" name="Group 2">
            <a:extLst>
              <a:ext uri="{FF2B5EF4-FFF2-40B4-BE49-F238E27FC236}">
                <a16:creationId xmlns:a16="http://schemas.microsoft.com/office/drawing/2014/main" id="{C6036FEE-55DE-70FD-8023-666A176E56D8}"/>
              </a:ext>
            </a:extLst>
          </p:cNvPr>
          <p:cNvGrpSpPr>
            <a:grpSpLocks noChangeAspect="1"/>
          </p:cNvGrpSpPr>
          <p:nvPr userDrawn="1"/>
        </p:nvGrpSpPr>
        <p:grpSpPr>
          <a:xfrm>
            <a:off x="1343473" y="6021288"/>
            <a:ext cx="1872000" cy="420870"/>
            <a:chOff x="5094083" y="5360390"/>
            <a:chExt cx="3039349" cy="683316"/>
          </a:xfrm>
        </p:grpSpPr>
        <p:sp>
          <p:nvSpPr>
            <p:cNvPr id="9" name="Freeform: Shape 4">
              <a:extLst>
                <a:ext uri="{FF2B5EF4-FFF2-40B4-BE49-F238E27FC236}">
                  <a16:creationId xmlns:a16="http://schemas.microsoft.com/office/drawing/2014/main" id="{B1ED800D-0360-E693-191D-220DFE10BEC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0" name="Freeform: Shape 5">
              <a:extLst>
                <a:ext uri="{FF2B5EF4-FFF2-40B4-BE49-F238E27FC236}">
                  <a16:creationId xmlns:a16="http://schemas.microsoft.com/office/drawing/2014/main" id="{95F4CCB2-170A-19BE-C942-B19098270C42}"/>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1" name="Freeform: Shape 6">
              <a:extLst>
                <a:ext uri="{FF2B5EF4-FFF2-40B4-BE49-F238E27FC236}">
                  <a16:creationId xmlns:a16="http://schemas.microsoft.com/office/drawing/2014/main" id="{890A43B6-BBB1-B11D-0EB6-447FE3C6F0F1}"/>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2" name="Freeform: Shape 7">
              <a:extLst>
                <a:ext uri="{FF2B5EF4-FFF2-40B4-BE49-F238E27FC236}">
                  <a16:creationId xmlns:a16="http://schemas.microsoft.com/office/drawing/2014/main" id="{B0A92FC2-E6FE-6A55-A3D8-D99E8E6201E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8">
              <a:extLst>
                <a:ext uri="{FF2B5EF4-FFF2-40B4-BE49-F238E27FC236}">
                  <a16:creationId xmlns:a16="http://schemas.microsoft.com/office/drawing/2014/main" id="{1C3193CB-D868-D37B-4D53-F1726DCD2D02}"/>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278986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49D2F3-3C15-428F-AF70-D31974E2F3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52613" y="3199768"/>
            <a:ext cx="9079459" cy="3532255"/>
          </a:xfrm>
          <a:prstGeom prst="rect">
            <a:avLst/>
          </a:prstGeom>
        </p:spPr>
      </p:pic>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 name="Title Placeholder 1">
            <a:extLst>
              <a:ext uri="{FF2B5EF4-FFF2-40B4-BE49-F238E27FC236}">
                <a16:creationId xmlns:a16="http://schemas.microsoft.com/office/drawing/2014/main" id="{114BB18C-C624-35CB-514D-CE1A312E0BD8}"/>
              </a:ext>
            </a:extLst>
          </p:cNvPr>
          <p:cNvSpPr>
            <a:spLocks noGrp="1"/>
          </p:cNvSpPr>
          <p:nvPr>
            <p:ph type="title"/>
          </p:nvPr>
        </p:nvSpPr>
        <p:spPr>
          <a:xfrm>
            <a:off x="1079321" y="260350"/>
            <a:ext cx="8640763" cy="792163"/>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550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C4263A-DA82-3AB3-0A84-F2337DC19F6E}"/>
              </a:ext>
            </a:extLst>
          </p:cNvPr>
          <p:cNvSpPr/>
          <p:nvPr userDrawn="1"/>
        </p:nvSpPr>
        <p:spPr>
          <a:xfrm>
            <a:off x="-24680" y="1484784"/>
            <a:ext cx="5735960" cy="5373217"/>
          </a:xfrm>
          <a:prstGeom prst="rect">
            <a:avLst/>
          </a:prstGeom>
          <a:solidFill>
            <a:srgbClr val="17334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407368" y="1865049"/>
            <a:ext cx="4967933"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407368" y="253718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407368" y="320932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407368" y="388146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407368" y="455360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407368" y="522574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407368" y="589788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 name="Title 1">
            <a:extLst>
              <a:ext uri="{FF2B5EF4-FFF2-40B4-BE49-F238E27FC236}">
                <a16:creationId xmlns:a16="http://schemas.microsoft.com/office/drawing/2014/main" id="{9D5111C9-BF1D-4957-9C22-F45DD34F3344}"/>
              </a:ext>
            </a:extLst>
          </p:cNvPr>
          <p:cNvSpPr>
            <a:spLocks noGrp="1"/>
          </p:cNvSpPr>
          <p:nvPr>
            <p:ph type="title"/>
          </p:nvPr>
        </p:nvSpPr>
        <p:spPr>
          <a:xfrm>
            <a:off x="414971" y="260350"/>
            <a:ext cx="5681029" cy="792163"/>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80719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Dark and Picture">
    <p:bg>
      <p:bgPr>
        <a:solidFill>
          <a:schemeClr val="accent4"/>
        </a:solidFill>
        <a:effectLst/>
      </p:bgPr>
    </p:bg>
    <p:spTree>
      <p:nvGrpSpPr>
        <p:cNvPr id="1" name=""/>
        <p:cNvGrpSpPr/>
        <p:nvPr/>
      </p:nvGrpSpPr>
      <p:grpSpPr>
        <a:xfrm>
          <a:off x="0" y="0"/>
          <a:ext cx="0" cy="0"/>
          <a:chOff x="0" y="0"/>
          <a:chExt cx="0" cy="0"/>
        </a:xfrm>
      </p:grpSpPr>
      <p:sp>
        <p:nvSpPr>
          <p:cNvPr id="3" name="Picture Placeholder 18">
            <a:extLst>
              <a:ext uri="{FF2B5EF4-FFF2-40B4-BE49-F238E27FC236}">
                <a16:creationId xmlns:a16="http://schemas.microsoft.com/office/drawing/2014/main" id="{D3B1FE99-E8D3-C5FE-4E44-4E4EF67B45DA}"/>
              </a:ext>
            </a:extLst>
          </p:cNvPr>
          <p:cNvSpPr>
            <a:spLocks noGrp="1"/>
          </p:cNvSpPr>
          <p:nvPr>
            <p:ph type="pic" sz="quarter" idx="10" hasCustomPrompt="1"/>
          </p:nvPr>
        </p:nvSpPr>
        <p:spPr>
          <a:xfrm>
            <a:off x="6096001" y="908721"/>
            <a:ext cx="6096000" cy="594928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2" name="Title">
            <a:extLst>
              <a:ext uri="{FF2B5EF4-FFF2-40B4-BE49-F238E27FC236}">
                <a16:creationId xmlns:a16="http://schemas.microsoft.com/office/drawing/2014/main" id="{1B342561-1DD2-4DA7-BA2A-C8E3856FE9BB}"/>
              </a:ext>
            </a:extLst>
          </p:cNvPr>
          <p:cNvSpPr>
            <a:spLocks noGrp="1"/>
          </p:cNvSpPr>
          <p:nvPr>
            <p:ph type="title" hasCustomPrompt="1"/>
          </p:nvPr>
        </p:nvSpPr>
        <p:spPr>
          <a:xfrm>
            <a:off x="407988" y="692696"/>
            <a:ext cx="4751907" cy="720179"/>
          </a:xfrm>
        </p:spPr>
        <p:txBody>
          <a:bodyPr vert="horz" lIns="0" tIns="0" rIns="0" bIns="0" rtlCol="0" anchor="b">
            <a:noAutofit/>
          </a:bodyPr>
          <a:lstStyle>
            <a:lvl1pPr>
              <a:lnSpc>
                <a:spcPct val="80000"/>
              </a:lnSpc>
              <a:defRPr lang="en-GB" sz="3600" baseline="0">
                <a:solidFill>
                  <a:schemeClr val="bg1"/>
                </a:solidFill>
              </a:defRPr>
            </a:lvl1pPr>
          </a:lstStyle>
          <a:p>
            <a:pPr lvl="0"/>
            <a:r>
              <a:rPr lang="en-US" dirty="0"/>
              <a:t>Click to edit Agenda</a:t>
            </a:r>
            <a:endParaRPr lang="en-GB" dirty="0"/>
          </a:p>
        </p:txBody>
      </p:sp>
      <p:sp>
        <p:nvSpPr>
          <p:cNvPr id="10" name="Text Placeholder 9">
            <a:extLst>
              <a:ext uri="{FF2B5EF4-FFF2-40B4-BE49-F238E27FC236}">
                <a16:creationId xmlns:a16="http://schemas.microsoft.com/office/drawing/2014/main" id="{FC6DF15B-7249-491B-BFB7-9A33784178CD}"/>
              </a:ext>
            </a:extLst>
          </p:cNvPr>
          <p:cNvSpPr>
            <a:spLocks noGrp="1"/>
          </p:cNvSpPr>
          <p:nvPr>
            <p:ph type="body" sz="quarter" idx="12"/>
          </p:nvPr>
        </p:nvSpPr>
        <p:spPr>
          <a:xfrm>
            <a:off x="407988" y="1916832"/>
            <a:ext cx="5471988" cy="4536356"/>
          </a:xfrm>
          <a:prstGeom prst="rect">
            <a:avLst/>
          </a:prstGeom>
        </p:spPr>
        <p:txBody>
          <a:bodyPr>
            <a:noAutofit/>
          </a:bodyPr>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79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accent4"/>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 name="Title Placeholder 1">
            <a:extLst>
              <a:ext uri="{FF2B5EF4-FFF2-40B4-BE49-F238E27FC236}">
                <a16:creationId xmlns:a16="http://schemas.microsoft.com/office/drawing/2014/main" id="{808BAF09-C52E-54E6-E538-78C64D8AB519}"/>
              </a:ext>
            </a:extLst>
          </p:cNvPr>
          <p:cNvSpPr>
            <a:spLocks noGrp="1"/>
          </p:cNvSpPr>
          <p:nvPr>
            <p:ph type="title"/>
          </p:nvPr>
        </p:nvSpPr>
        <p:spPr>
          <a:xfrm>
            <a:off x="1079321" y="260350"/>
            <a:ext cx="8640763" cy="792163"/>
          </a:xfrm>
        </p:spPr>
        <p:txBody>
          <a:bodyPr/>
          <a:lstStyle>
            <a:lvl1pPr>
              <a:defRPr>
                <a:solidFill>
                  <a:schemeClr val="accent2"/>
                </a:solidFill>
              </a:defRPr>
            </a:lvl1pPr>
          </a:lstStyle>
          <a:p>
            <a:r>
              <a:rPr lang="en-US"/>
              <a:t>Click to edit Master title style</a:t>
            </a:r>
            <a:endParaRPr lang="en-US" dirty="0"/>
          </a:p>
        </p:txBody>
      </p:sp>
      <p:pic>
        <p:nvPicPr>
          <p:cNvPr id="4" name="Picture 16">
            <a:extLst>
              <a:ext uri="{FF2B5EF4-FFF2-40B4-BE49-F238E27FC236}">
                <a16:creationId xmlns:a16="http://schemas.microsoft.com/office/drawing/2014/main" id="{21B52807-7673-5576-DEE4-0A88870C0C1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5800" y="1700808"/>
            <a:ext cx="8281358" cy="6858000"/>
          </a:xfrm>
          <a:prstGeom prst="rect">
            <a:avLst/>
          </a:prstGeom>
        </p:spPr>
      </p:pic>
    </p:spTree>
    <p:extLst>
      <p:ext uri="{BB962C8B-B14F-4D97-AF65-F5344CB8AC3E}">
        <p14:creationId xmlns:p14="http://schemas.microsoft.com/office/powerpoint/2010/main" val="101678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a">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263427DF-DAE9-5C4C-6A1A-438ED4F52194}"/>
              </a:ext>
            </a:extLst>
          </p:cNvPr>
          <p:cNvSpPr>
            <a:spLocks noGrp="1"/>
          </p:cNvSpPr>
          <p:nvPr>
            <p:ph type="subTitle" idx="1"/>
          </p:nvPr>
        </p:nvSpPr>
        <p:spPr>
          <a:xfrm>
            <a:off x="407368" y="5457155"/>
            <a:ext cx="11090276"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3" name="Title">
            <a:extLst>
              <a:ext uri="{FF2B5EF4-FFF2-40B4-BE49-F238E27FC236}">
                <a16:creationId xmlns:a16="http://schemas.microsoft.com/office/drawing/2014/main" id="{4AAC7C66-F303-132A-295B-65A79300A34B}"/>
              </a:ext>
            </a:extLst>
          </p:cNvPr>
          <p:cNvSpPr>
            <a:spLocks noGrp="1"/>
          </p:cNvSpPr>
          <p:nvPr>
            <p:ph type="ctrTitle"/>
          </p:nvPr>
        </p:nvSpPr>
        <p:spPr>
          <a:xfrm>
            <a:off x="40736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11" name="Group 2">
            <a:extLst>
              <a:ext uri="{FF2B5EF4-FFF2-40B4-BE49-F238E27FC236}">
                <a16:creationId xmlns:a16="http://schemas.microsoft.com/office/drawing/2014/main" id="{6CECF1A1-AFBB-C9C3-8C4C-A333753514C3}"/>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6500998E-0CA2-4FA3-BF63-EC673ABF21BF}"/>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F3E23DF4-7EAD-57AB-752A-EC8452CB6C51}"/>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879BEAB9-ED4E-001A-5054-C9630CF436F9}"/>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DC469B38-0BDD-091F-8A89-643F5C025E37}"/>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F04538F8-26C6-0B5E-9B13-7C72AEACEC0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Image 3">
            <a:extLst>
              <a:ext uri="{FF2B5EF4-FFF2-40B4-BE49-F238E27FC236}">
                <a16:creationId xmlns:a16="http://schemas.microsoft.com/office/drawing/2014/main" id="{635BD2C3-1CF1-2C4D-754E-091C3266B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flipH="1">
            <a:off x="3429336" y="25029"/>
            <a:ext cx="8715336" cy="7220395"/>
          </a:xfrm>
          <a:prstGeom prst="rect">
            <a:avLst/>
          </a:prstGeom>
        </p:spPr>
      </p:pic>
    </p:spTree>
    <p:extLst>
      <p:ext uri="{BB962C8B-B14F-4D97-AF65-F5344CB8AC3E}">
        <p14:creationId xmlns:p14="http://schemas.microsoft.com/office/powerpoint/2010/main" val="382207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Page">
    <p:bg>
      <p:bgPr>
        <a:solidFill>
          <a:schemeClr val="accent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09D0F-E907-3A0B-CF17-D622F6756C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chemeClr val="bg1"/>
                </a:solidFill>
                <a:latin typeface="+mn-lt"/>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Tree>
    <p:extLst>
      <p:ext uri="{BB962C8B-B14F-4D97-AF65-F5344CB8AC3E}">
        <p14:creationId xmlns:p14="http://schemas.microsoft.com/office/powerpoint/2010/main" val="331045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Pag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65870-6F3C-04B2-E814-901DB0CFC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ysClr val="windowText" lastClr="000000"/>
                </a:solidFill>
                <a:latin typeface="+mn-lt"/>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ysClr val="windowText" lastClr="000000"/>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Tree>
    <p:extLst>
      <p:ext uri="{BB962C8B-B14F-4D97-AF65-F5344CB8AC3E}">
        <p14:creationId xmlns:p14="http://schemas.microsoft.com/office/powerpoint/2010/main" val="49615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CE45-A6FC-9CE9-F8CD-BA044CFE9412}"/>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702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wrap="square">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DA3D6CCA-5023-D91C-5084-3ED466DC800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905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en-US"/>
              <a:t>Click to edit Master title style</a:t>
            </a:r>
            <a:endParaRPr lang="de-DE" dirty="0"/>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335807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mpty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79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Gre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7592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96963528-AA21-5972-C236-27F2D7209C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170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Content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6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mpty Grey">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68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374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and picture 1">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8040215" y="1122907"/>
            <a:ext cx="4151785"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409221"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23C25D57-CF8D-453D-9648-5B7859B01F04}"/>
              </a:ext>
            </a:extLst>
          </p:cNvPr>
          <p:cNvSpPr>
            <a:spLocks noGrp="1"/>
          </p:cNvSpPr>
          <p:nvPr>
            <p:ph type="body" sz="quarter" idx="17"/>
          </p:nvPr>
        </p:nvSpPr>
        <p:spPr>
          <a:xfrm>
            <a:off x="414971" y="1628800"/>
            <a:ext cx="7409221" cy="4824388"/>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050C691-8B76-E01C-4EF1-3EB567E0E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152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65"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and picture 2">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97BD40BB-A2F0-F646-3CC2-596CC4195838}"/>
              </a:ext>
            </a:extLst>
          </p:cNvPr>
          <p:cNvSpPr>
            <a:spLocks noGrp="1"/>
          </p:cNvSpPr>
          <p:nvPr>
            <p:ph type="pic" sz="quarter" idx="18" hasCustomPrompt="1"/>
          </p:nvPr>
        </p:nvSpPr>
        <p:spPr>
          <a:xfrm>
            <a:off x="6096000" y="1122907"/>
            <a:ext cx="6096001"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8F1655B6-7DE6-4895-863F-EF917B2F07E5}"/>
              </a:ext>
            </a:extLst>
          </p:cNvPr>
          <p:cNvSpPr>
            <a:spLocks noGrp="1"/>
          </p:cNvSpPr>
          <p:nvPr>
            <p:ph type="body" sz="quarter" idx="17"/>
          </p:nvPr>
        </p:nvSpPr>
        <p:spPr>
          <a:xfrm>
            <a:off x="414971" y="1628775"/>
            <a:ext cx="5545137" cy="4824413"/>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80C572A4-9113-ABE4-A840-37A9AAC56C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5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nd picture 3">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B58C20F-AA44-45A0-8BD7-3F72A12E08AD}"/>
              </a:ext>
            </a:extLst>
          </p:cNvPr>
          <p:cNvSpPr/>
          <p:nvPr userDrawn="1"/>
        </p:nvSpPr>
        <p:spPr>
          <a:xfrm>
            <a:off x="0" y="0"/>
            <a:ext cx="40736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9">
            <a:extLst>
              <a:ext uri="{FF2B5EF4-FFF2-40B4-BE49-F238E27FC236}">
                <a16:creationId xmlns:a16="http://schemas.microsoft.com/office/drawing/2014/main" id="{8003CB7C-5AB2-4487-B779-DFE57F79C583}"/>
              </a:ext>
            </a:extLst>
          </p:cNvPr>
          <p:cNvSpPr>
            <a:spLocks noGrp="1"/>
          </p:cNvSpPr>
          <p:nvPr>
            <p:ph type="body" sz="quarter" idx="16" hasCustomPrompt="1"/>
          </p:nvPr>
        </p:nvSpPr>
        <p:spPr>
          <a:xfrm>
            <a:off x="4444744" y="1125538"/>
            <a:ext cx="69840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6">
            <a:extLst>
              <a:ext uri="{FF2B5EF4-FFF2-40B4-BE49-F238E27FC236}">
                <a16:creationId xmlns:a16="http://schemas.microsoft.com/office/drawing/2014/main" id="{9219CA61-951E-46A4-A7C6-8A4C09FDC629}"/>
              </a:ext>
            </a:extLst>
          </p:cNvPr>
          <p:cNvSpPr>
            <a:spLocks noGrp="1"/>
          </p:cNvSpPr>
          <p:nvPr>
            <p:ph type="body" sz="quarter" idx="18"/>
          </p:nvPr>
        </p:nvSpPr>
        <p:spPr>
          <a:xfrm>
            <a:off x="4445407" y="1628774"/>
            <a:ext cx="6962544" cy="4824413"/>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0" y="0"/>
            <a:ext cx="4223792"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 name="Title 1">
            <a:extLst>
              <a:ext uri="{FF2B5EF4-FFF2-40B4-BE49-F238E27FC236}">
                <a16:creationId xmlns:a16="http://schemas.microsoft.com/office/drawing/2014/main" id="{A0A52824-0DEF-7B5E-1D4F-BCBC062D66ED}"/>
              </a:ext>
            </a:extLst>
          </p:cNvPr>
          <p:cNvSpPr>
            <a:spLocks noGrp="1"/>
          </p:cNvSpPr>
          <p:nvPr>
            <p:ph type="title"/>
          </p:nvPr>
        </p:nvSpPr>
        <p:spPr>
          <a:xfrm>
            <a:off x="4439384" y="260350"/>
            <a:ext cx="6984000" cy="792163"/>
          </a:xfrm>
        </p:spPr>
        <p:txBody>
          <a:bodyPr/>
          <a:lstStyle/>
          <a:p>
            <a:r>
              <a:rPr lang="en-US"/>
              <a:t>Click to edit Master title style</a:t>
            </a:r>
          </a:p>
        </p:txBody>
      </p:sp>
    </p:spTree>
    <p:extLst>
      <p:ext uri="{BB962C8B-B14F-4D97-AF65-F5344CB8AC3E}">
        <p14:creationId xmlns:p14="http://schemas.microsoft.com/office/powerpoint/2010/main" val="299587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nd picture 4">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930BD6-6C9D-490A-BF02-403245ED990A}"/>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9">
            <a:extLst>
              <a:ext uri="{FF2B5EF4-FFF2-40B4-BE49-F238E27FC236}">
                <a16:creationId xmlns:a16="http://schemas.microsoft.com/office/drawing/2014/main" id="{7895A1A3-A6AA-456A-98DD-23651F1D1DBB}"/>
              </a:ext>
            </a:extLst>
          </p:cNvPr>
          <p:cNvSpPr>
            <a:spLocks noGrp="1"/>
          </p:cNvSpPr>
          <p:nvPr>
            <p:ph type="body" sz="quarter" idx="15" hasCustomPrompt="1"/>
          </p:nvPr>
        </p:nvSpPr>
        <p:spPr>
          <a:xfrm>
            <a:off x="6384032" y="1125538"/>
            <a:ext cx="5063967"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3F2C12DC-68D5-4DF5-891E-DAEB8A4AB654}"/>
              </a:ext>
            </a:extLst>
          </p:cNvPr>
          <p:cNvSpPr>
            <a:spLocks noGrp="1"/>
          </p:cNvSpPr>
          <p:nvPr>
            <p:ph type="body" sz="quarter" idx="17"/>
          </p:nvPr>
        </p:nvSpPr>
        <p:spPr>
          <a:xfrm>
            <a:off x="6384032" y="1627200"/>
            <a:ext cx="5063967" cy="4825988"/>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 name="Title 1">
            <a:extLst>
              <a:ext uri="{FF2B5EF4-FFF2-40B4-BE49-F238E27FC236}">
                <a16:creationId xmlns:a16="http://schemas.microsoft.com/office/drawing/2014/main" id="{4A7337B1-E3AC-A7E5-7836-78F324F9FFAF}"/>
              </a:ext>
            </a:extLst>
          </p:cNvPr>
          <p:cNvSpPr>
            <a:spLocks noGrp="1"/>
          </p:cNvSpPr>
          <p:nvPr>
            <p:ph type="title"/>
          </p:nvPr>
        </p:nvSpPr>
        <p:spPr>
          <a:xfrm>
            <a:off x="6359417" y="260350"/>
            <a:ext cx="5063967" cy="792163"/>
          </a:xfrm>
        </p:spPr>
        <p:txBody>
          <a:bodyPr/>
          <a:lstStyle/>
          <a:p>
            <a:r>
              <a:rPr lang="en-US"/>
              <a:t>Click to edit Master title style</a:t>
            </a:r>
          </a:p>
        </p:txBody>
      </p:sp>
    </p:spTree>
    <p:extLst>
      <p:ext uri="{BB962C8B-B14F-4D97-AF65-F5344CB8AC3E}">
        <p14:creationId xmlns:p14="http://schemas.microsoft.com/office/powerpoint/2010/main" val="239972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Dark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0317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Dark Grey">
    <p:bg>
      <p:bgPr>
        <a:solidFill>
          <a:schemeClr val="accent4"/>
        </a:soli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C1949725-ACD2-44C4-85AF-10B39EC61473}"/>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 name="Title 1">
            <a:extLst>
              <a:ext uri="{FF2B5EF4-FFF2-40B4-BE49-F238E27FC236}">
                <a16:creationId xmlns:a16="http://schemas.microsoft.com/office/drawing/2014/main" id="{3D771E05-0646-A062-8DD0-B00651AE6E7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914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Dark Grey">
    <p:bg>
      <p:bgPr>
        <a:solidFill>
          <a:schemeClr val="accent4"/>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9798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picture dark grey">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7D3C6BC6-663C-C133-76CE-9BAB02DAEDB3}"/>
              </a:ext>
            </a:extLst>
          </p:cNvPr>
          <p:cNvSpPr>
            <a:spLocks noGrp="1"/>
          </p:cNvSpPr>
          <p:nvPr>
            <p:ph type="pic" sz="quarter" idx="18" hasCustomPrompt="1"/>
          </p:nvPr>
        </p:nvSpPr>
        <p:spPr>
          <a:xfrm>
            <a:off x="7967663" y="1122907"/>
            <a:ext cx="4224338"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bg1"/>
                </a:solidFill>
              </a:defRPr>
            </a:lvl1pPr>
          </a:lstStyle>
          <a:p>
            <a:r>
              <a:rPr lang="de-DE" dirty="0"/>
              <a:t>Insert Picture and send </a:t>
            </a:r>
            <a:r>
              <a:rPr lang="de-DE" dirty="0" err="1"/>
              <a:t>to</a:t>
            </a:r>
            <a:r>
              <a:rPr lang="de-DE" dirty="0"/>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337213"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F13880FA-A20C-4104-8D48-DC99C13D0B89}"/>
              </a:ext>
            </a:extLst>
          </p:cNvPr>
          <p:cNvSpPr>
            <a:spLocks noGrp="1"/>
          </p:cNvSpPr>
          <p:nvPr>
            <p:ph type="body" sz="quarter" idx="17"/>
          </p:nvPr>
        </p:nvSpPr>
        <p:spPr>
          <a:xfrm>
            <a:off x="414971" y="1628800"/>
            <a:ext cx="7337213" cy="4824388"/>
          </a:xfrm>
          <a:prstGeom prst="rect">
            <a:avLst/>
          </a:prstGeom>
        </p:spPr>
        <p:txBody>
          <a:bodyPr rIns="216000">
            <a:noAutofit/>
          </a:bodyPr>
          <a:lstStyle>
            <a:lvl1pPr>
              <a:defRPr sz="1400">
                <a:solidFill>
                  <a:schemeClr val="bg1"/>
                </a:solidFill>
              </a:defRPr>
            </a:lvl1pPr>
            <a:lvl2pPr>
              <a:buClrTx/>
              <a:defRPr sz="1400">
                <a:solidFill>
                  <a:schemeClr val="bg1"/>
                </a:solidFill>
              </a:defRPr>
            </a:lvl2pPr>
            <a:lvl3pPr>
              <a:buClrTx/>
              <a:defRPr sz="1400">
                <a:solidFill>
                  <a:schemeClr val="bg1"/>
                </a:solidFill>
              </a:defRPr>
            </a:lvl3pPr>
            <a:lvl4pPr>
              <a:buClrTx/>
              <a:defRPr sz="1200">
                <a:solidFill>
                  <a:schemeClr val="bg1"/>
                </a:solidFill>
              </a:defRPr>
            </a:lvl4pPr>
            <a:lvl5pPr>
              <a:buClrTx/>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FC5D9B30-9A2C-505E-36D0-05AF0DBAAC3C}"/>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7055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19"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icture dark grey 2">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D947A8D9-3FE6-9441-652F-400363E70669}"/>
              </a:ext>
            </a:extLst>
          </p:cNvPr>
          <p:cNvSpPr>
            <a:spLocks noGrp="1"/>
          </p:cNvSpPr>
          <p:nvPr>
            <p:ph type="pic" sz="quarter" idx="18" hasCustomPrompt="1"/>
          </p:nvPr>
        </p:nvSpPr>
        <p:spPr>
          <a:xfrm>
            <a:off x="6096001" y="1122907"/>
            <a:ext cx="6096000"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33B64D18-C45E-440C-9C66-6F1DDAC0172E}"/>
              </a:ext>
            </a:extLst>
          </p:cNvPr>
          <p:cNvSpPr>
            <a:spLocks noGrp="1"/>
          </p:cNvSpPr>
          <p:nvPr>
            <p:ph type="body" sz="quarter" idx="17"/>
          </p:nvPr>
        </p:nvSpPr>
        <p:spPr>
          <a:xfrm>
            <a:off x="414971" y="1627200"/>
            <a:ext cx="5545137" cy="4825988"/>
          </a:xfrm>
          <a:prstGeom prst="rect">
            <a:avLst/>
          </a:prstGeom>
        </p:spPr>
        <p:txBody>
          <a:bodyPr vert="horz" lIns="0" tIns="0" rIns="21600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D325044F-30C6-C6D9-84C0-2B925714F57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89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and picture dark grey 3">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40C8F40-0AE5-4281-9868-B3C794BF6FD6}"/>
              </a:ext>
            </a:extLst>
          </p:cNvPr>
          <p:cNvSpPr>
            <a:spLocks noGrp="1"/>
          </p:cNvSpPr>
          <p:nvPr>
            <p:ph type="pic" sz="quarter" idx="19" hasCustomPrompt="1"/>
          </p:nvPr>
        </p:nvSpPr>
        <p:spPr>
          <a:xfrm>
            <a:off x="-1" y="0"/>
            <a:ext cx="4208053"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0" name="Text Placeholder 9">
            <a:extLst>
              <a:ext uri="{FF2B5EF4-FFF2-40B4-BE49-F238E27FC236}">
                <a16:creationId xmlns:a16="http://schemas.microsoft.com/office/drawing/2014/main" id="{DE5BD221-7593-42BD-A842-EFACB10DAB74}"/>
              </a:ext>
            </a:extLst>
          </p:cNvPr>
          <p:cNvSpPr>
            <a:spLocks noGrp="1"/>
          </p:cNvSpPr>
          <p:nvPr>
            <p:ph type="body" sz="quarter" idx="16" hasCustomPrompt="1"/>
          </p:nvPr>
        </p:nvSpPr>
        <p:spPr>
          <a:xfrm>
            <a:off x="4444744" y="1126800"/>
            <a:ext cx="6962544"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9" name="Text Placeholder 8">
            <a:extLst>
              <a:ext uri="{FF2B5EF4-FFF2-40B4-BE49-F238E27FC236}">
                <a16:creationId xmlns:a16="http://schemas.microsoft.com/office/drawing/2014/main" id="{A6C5C35D-CE7D-48CD-A1B2-353FFA53AEE9}"/>
              </a:ext>
            </a:extLst>
          </p:cNvPr>
          <p:cNvSpPr>
            <a:spLocks noGrp="1"/>
          </p:cNvSpPr>
          <p:nvPr>
            <p:ph type="body" sz="quarter" idx="18"/>
          </p:nvPr>
        </p:nvSpPr>
        <p:spPr>
          <a:xfrm>
            <a:off x="4445407" y="1627200"/>
            <a:ext cx="6962544"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4" name="Groupe 1">
            <a:extLst>
              <a:ext uri="{FF2B5EF4-FFF2-40B4-BE49-F238E27FC236}">
                <a16:creationId xmlns:a16="http://schemas.microsoft.com/office/drawing/2014/main" id="{DFFA4EA6-56A9-4F86-ABC0-8D91183AD408}"/>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C156B522-A0C0-42B8-BB11-65082FE767FF}"/>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4">
              <a:extLst>
                <a:ext uri="{FF2B5EF4-FFF2-40B4-BE49-F238E27FC236}">
                  <a16:creationId xmlns:a16="http://schemas.microsoft.com/office/drawing/2014/main" id="{43AD94EE-7857-4B4F-8194-A523D32A3519}"/>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 name="Title 1">
            <a:extLst>
              <a:ext uri="{FF2B5EF4-FFF2-40B4-BE49-F238E27FC236}">
                <a16:creationId xmlns:a16="http://schemas.microsoft.com/office/drawing/2014/main" id="{63D8BFFB-83BD-8B73-4F5E-285DBB5281A2}"/>
              </a:ext>
            </a:extLst>
          </p:cNvPr>
          <p:cNvSpPr>
            <a:spLocks noGrp="1"/>
          </p:cNvSpPr>
          <p:nvPr>
            <p:ph type="title"/>
          </p:nvPr>
        </p:nvSpPr>
        <p:spPr>
          <a:xfrm>
            <a:off x="4444744" y="260350"/>
            <a:ext cx="6978640" cy="792163"/>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811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11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2a">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212660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and picture dark grey 4">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8A4E47E-A55F-4490-AD19-D9A415AA57C5}"/>
              </a:ext>
            </a:extLst>
          </p:cNvPr>
          <p:cNvSpPr>
            <a:spLocks noGrp="1"/>
          </p:cNvSpPr>
          <p:nvPr>
            <p:ph type="pic" sz="quarter" idx="19"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0" name="Text Placeholder 9">
            <a:extLst>
              <a:ext uri="{FF2B5EF4-FFF2-40B4-BE49-F238E27FC236}">
                <a16:creationId xmlns:a16="http://schemas.microsoft.com/office/drawing/2014/main" id="{B7C70459-DE10-4F5D-80E6-BAD5BA66267C}"/>
              </a:ext>
            </a:extLst>
          </p:cNvPr>
          <p:cNvSpPr>
            <a:spLocks noGrp="1"/>
          </p:cNvSpPr>
          <p:nvPr>
            <p:ph type="body" sz="quarter" idx="16" hasCustomPrompt="1"/>
          </p:nvPr>
        </p:nvSpPr>
        <p:spPr>
          <a:xfrm>
            <a:off x="6384032" y="1125538"/>
            <a:ext cx="5047879"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1" name="Title 4">
            <a:extLst>
              <a:ext uri="{FF2B5EF4-FFF2-40B4-BE49-F238E27FC236}">
                <a16:creationId xmlns:a16="http://schemas.microsoft.com/office/drawing/2014/main" id="{CC59ACB0-A839-47A7-AC17-01C5AED88934}"/>
              </a:ext>
            </a:extLst>
          </p:cNvPr>
          <p:cNvSpPr>
            <a:spLocks noGrp="1"/>
          </p:cNvSpPr>
          <p:nvPr>
            <p:ph type="title"/>
          </p:nvPr>
        </p:nvSpPr>
        <p:spPr>
          <a:xfrm>
            <a:off x="6384032" y="6907"/>
            <a:ext cx="5047879" cy="1127300"/>
          </a:xfrm>
        </p:spPr>
        <p:txBody>
          <a:bodyPr/>
          <a:lstStyle>
            <a:lvl1pPr>
              <a:defRPr>
                <a:solidFill>
                  <a:schemeClr val="bg1"/>
                </a:solidFill>
              </a:defRPr>
            </a:lvl1pPr>
          </a:lstStyle>
          <a:p>
            <a:r>
              <a:rPr lang="en-US"/>
              <a:t>Click to edit Master title style</a:t>
            </a:r>
            <a:endParaRPr lang="de-DE" dirty="0"/>
          </a:p>
        </p:txBody>
      </p:sp>
      <p:sp>
        <p:nvSpPr>
          <p:cNvPr id="19" name="Text Placeholder 6">
            <a:extLst>
              <a:ext uri="{FF2B5EF4-FFF2-40B4-BE49-F238E27FC236}">
                <a16:creationId xmlns:a16="http://schemas.microsoft.com/office/drawing/2014/main" id="{A8B886D2-95CB-49D8-B7AE-68DA209E76FA}"/>
              </a:ext>
            </a:extLst>
          </p:cNvPr>
          <p:cNvSpPr>
            <a:spLocks noGrp="1"/>
          </p:cNvSpPr>
          <p:nvPr>
            <p:ph type="body" sz="quarter" idx="18"/>
          </p:nvPr>
        </p:nvSpPr>
        <p:spPr>
          <a:xfrm>
            <a:off x="6384032" y="1627200"/>
            <a:ext cx="5047879"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6" name="Groupe 1">
            <a:extLst>
              <a:ext uri="{FF2B5EF4-FFF2-40B4-BE49-F238E27FC236}">
                <a16:creationId xmlns:a16="http://schemas.microsoft.com/office/drawing/2014/main" id="{E0AE299F-7351-4397-AACC-823584420C74}"/>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2EAF937C-9725-44A1-BB6F-11B4974BADA6}"/>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4">
              <a:extLst>
                <a:ext uri="{FF2B5EF4-FFF2-40B4-BE49-F238E27FC236}">
                  <a16:creationId xmlns:a16="http://schemas.microsoft.com/office/drawing/2014/main" id="{0B23023F-6948-45C1-A879-0B093E949B0A}"/>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1297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Dark gradient">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5166E472-7F03-4595-8219-0CA22510C30A}"/>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grpSp>
        <p:nvGrpSpPr>
          <p:cNvPr id="2" name="Group 37">
            <a:extLst>
              <a:ext uri="{FF2B5EF4-FFF2-40B4-BE49-F238E27FC236}">
                <a16:creationId xmlns:a16="http://schemas.microsoft.com/office/drawing/2014/main" id="{249954CA-1B4C-479D-8956-C152CD1D4255}"/>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86845868-3C42-0B91-A56D-1739F1EE523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321">
              <a:extLst>
                <a:ext uri="{FF2B5EF4-FFF2-40B4-BE49-F238E27FC236}">
                  <a16:creationId xmlns:a16="http://schemas.microsoft.com/office/drawing/2014/main" id="{F5D1D048-6CFA-0DCF-5953-84431BE6754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Title 2">
            <a:extLst>
              <a:ext uri="{FF2B5EF4-FFF2-40B4-BE49-F238E27FC236}">
                <a16:creationId xmlns:a16="http://schemas.microsoft.com/office/drawing/2014/main" id="{EE7D5AB5-F4DB-ECDA-A390-D4489064760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8071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Capgemini Blue">
    <p:bg>
      <p:bgPr>
        <a:solidFill>
          <a:schemeClr val="accent1"/>
        </a:solidFill>
        <a:effectLst/>
      </p:bgPr>
    </p:bg>
    <p:spTree>
      <p:nvGrpSpPr>
        <p:cNvPr id="1" name=""/>
        <p:cNvGrpSpPr/>
        <p:nvPr/>
      </p:nvGrpSpPr>
      <p:grpSpPr>
        <a:xfrm>
          <a:off x="0" y="0"/>
          <a:ext cx="0" cy="0"/>
          <a:chOff x="0" y="0"/>
          <a:chExt cx="0" cy="0"/>
        </a:xfrm>
      </p:grpSpPr>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Text Placeholder 9">
            <a:extLst>
              <a:ext uri="{FF2B5EF4-FFF2-40B4-BE49-F238E27FC236}">
                <a16:creationId xmlns:a16="http://schemas.microsoft.com/office/drawing/2014/main" id="{5F942043-0ED4-4362-8DCB-F241572195DD}"/>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 name="Title 1">
            <a:extLst>
              <a:ext uri="{FF2B5EF4-FFF2-40B4-BE49-F238E27FC236}">
                <a16:creationId xmlns:a16="http://schemas.microsoft.com/office/drawing/2014/main" id="{8BF4754F-A565-D595-AC8C-9F0E9407F8F2}"/>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6289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Final Slide dark">
    <p:bg>
      <p:bgPr>
        <a:solidFill>
          <a:srgbClr val="272936"/>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87536-14D9-1C92-1114-2BE764DFE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pic>
        <p:nvPicPr>
          <p:cNvPr id="10" name="Picture 7">
            <a:hlinkClick r:id="rId3"/>
            <a:extLst>
              <a:ext uri="{FF2B5EF4-FFF2-40B4-BE49-F238E27FC236}">
                <a16:creationId xmlns:a16="http://schemas.microsoft.com/office/drawing/2014/main" id="{CC55E37E-23F7-AE09-687B-FF0A64465B2C}"/>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11" name="Picture 2">
            <a:hlinkClick r:id="rId5"/>
            <a:extLst>
              <a:ext uri="{FF2B5EF4-FFF2-40B4-BE49-F238E27FC236}">
                <a16:creationId xmlns:a16="http://schemas.microsoft.com/office/drawing/2014/main" id="{A9A234E1-21A9-0562-AA45-77469E965E95}"/>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908326" y="5571089"/>
            <a:ext cx="333195" cy="333195"/>
          </a:xfrm>
          <a:prstGeom prst="rect">
            <a:avLst/>
          </a:prstGeom>
          <a:noFill/>
        </p:spPr>
      </p:pic>
      <p:pic>
        <p:nvPicPr>
          <p:cNvPr id="12" name="Picture 4">
            <a:hlinkClick r:id="rId7"/>
            <a:extLst>
              <a:ext uri="{FF2B5EF4-FFF2-40B4-BE49-F238E27FC236}">
                <a16:creationId xmlns:a16="http://schemas.microsoft.com/office/drawing/2014/main" id="{D3F9462A-9181-7B6F-0C53-88633CD0910A}"/>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9302363" y="5571089"/>
            <a:ext cx="333195" cy="333195"/>
          </a:xfrm>
          <a:prstGeom prst="rect">
            <a:avLst/>
          </a:prstGeom>
          <a:noFill/>
        </p:spPr>
      </p:pic>
      <p:pic>
        <p:nvPicPr>
          <p:cNvPr id="17" name="Picture 6">
            <a:hlinkClick r:id="rId9"/>
            <a:extLst>
              <a:ext uri="{FF2B5EF4-FFF2-40B4-BE49-F238E27FC236}">
                <a16:creationId xmlns:a16="http://schemas.microsoft.com/office/drawing/2014/main" id="{0057A36D-710A-32C2-2461-BFFF579A0993}"/>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696400" y="5571089"/>
            <a:ext cx="333195" cy="333195"/>
          </a:xfrm>
          <a:prstGeom prst="rect">
            <a:avLst/>
          </a:prstGeom>
          <a:noFill/>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mn-lt"/>
                <a:cs typeface="Arial"/>
              </a:rPr>
              <a:t>Copyright © 2024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9465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Final Slide gradient blue">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87536-14D9-1C92-1114-2BE764DFE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mn-lt"/>
                <a:cs typeface="Arial"/>
              </a:rPr>
              <a:t>Copyright © 2024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Picture 7">
            <a:hlinkClick r:id="rId3"/>
            <a:extLst>
              <a:ext uri="{FF2B5EF4-FFF2-40B4-BE49-F238E27FC236}">
                <a16:creationId xmlns:a16="http://schemas.microsoft.com/office/drawing/2014/main" id="{07109928-A368-8E6C-E810-A3BE35622419}"/>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5" name="Picture 2">
            <a:hlinkClick r:id="rId5"/>
            <a:extLst>
              <a:ext uri="{FF2B5EF4-FFF2-40B4-BE49-F238E27FC236}">
                <a16:creationId xmlns:a16="http://schemas.microsoft.com/office/drawing/2014/main" id="{BC7C032C-2D1F-E483-8D4A-586900EE0BAD}"/>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908326" y="5571089"/>
            <a:ext cx="333195" cy="333195"/>
          </a:xfrm>
          <a:prstGeom prst="rect">
            <a:avLst/>
          </a:prstGeom>
          <a:noFill/>
        </p:spPr>
      </p:pic>
      <p:pic>
        <p:nvPicPr>
          <p:cNvPr id="6" name="Picture 4">
            <a:hlinkClick r:id="rId7"/>
            <a:extLst>
              <a:ext uri="{FF2B5EF4-FFF2-40B4-BE49-F238E27FC236}">
                <a16:creationId xmlns:a16="http://schemas.microsoft.com/office/drawing/2014/main" id="{AEBD9D88-5872-54F3-A0E5-7F3AAA4CAE57}"/>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9302363" y="5571089"/>
            <a:ext cx="333195" cy="333195"/>
          </a:xfrm>
          <a:prstGeom prst="rect">
            <a:avLst/>
          </a:prstGeom>
          <a:noFill/>
        </p:spPr>
      </p:pic>
      <p:pic>
        <p:nvPicPr>
          <p:cNvPr id="7" name="Picture 6">
            <a:hlinkClick r:id="rId9"/>
            <a:extLst>
              <a:ext uri="{FF2B5EF4-FFF2-40B4-BE49-F238E27FC236}">
                <a16:creationId xmlns:a16="http://schemas.microsoft.com/office/drawing/2014/main" id="{66271E5E-9FCA-435A-BE7E-AA314EB19797}"/>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696400" y="5571089"/>
            <a:ext cx="333195" cy="333195"/>
          </a:xfrm>
          <a:prstGeom prst="rect">
            <a:avLst/>
          </a:prstGeom>
          <a:noFill/>
        </p:spPr>
      </p:pic>
    </p:spTree>
    <p:extLst>
      <p:ext uri="{BB962C8B-B14F-4D97-AF65-F5344CB8AC3E}">
        <p14:creationId xmlns:p14="http://schemas.microsoft.com/office/powerpoint/2010/main" val="321426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Final Slide grey">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46A5DB-4C4F-1F79-F6F4-3019062D13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sp>
        <p:nvSpPr>
          <p:cNvPr id="25" name="Rectangle 24">
            <a:extLst>
              <a:ext uri="{FF2B5EF4-FFF2-40B4-BE49-F238E27FC236}">
                <a16:creationId xmlns:a16="http://schemas.microsoft.com/office/drawing/2014/main" id="{771C8D6D-C61C-2819-3276-89D365F7CAE8}"/>
              </a:ext>
            </a:extLst>
          </p:cNvPr>
          <p:cNvSpPr/>
          <p:nvPr userDrawn="1"/>
        </p:nvSpPr>
        <p:spPr>
          <a:xfrm>
            <a:off x="8554179" y="6053226"/>
            <a:ext cx="3242029" cy="400110"/>
          </a:xfrm>
          <a:prstGeom prst="rect">
            <a:avLst/>
          </a:prstGeom>
        </p:spPr>
        <p:txBody>
          <a:bodyPr wrap="square" lIns="0" tIns="0" rIns="0" bIns="0" anchor="b" anchorCtr="0">
            <a:spAutoFit/>
          </a:bodyPr>
          <a:lstStyle/>
          <a:p>
            <a:pPr>
              <a:spcAft>
                <a:spcPts val="600"/>
              </a:spcAft>
            </a:pPr>
            <a:r>
              <a:rPr lang="en-US" sz="700" noProof="0" dirty="0">
                <a:solidFill>
                  <a:schemeClr val="tx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tx1"/>
                </a:solidFill>
                <a:latin typeface="+mn-lt"/>
                <a:cs typeface="Arial"/>
              </a:rPr>
              <a:t>Copyright © 2024 Capgemini. All rights reserved.</a:t>
            </a:r>
          </a:p>
        </p:txBody>
      </p:sp>
      <p:pic>
        <p:nvPicPr>
          <p:cNvPr id="26" name="Picture 7">
            <a:hlinkClick r:id="rId3"/>
            <a:extLst>
              <a:ext uri="{FF2B5EF4-FFF2-40B4-BE49-F238E27FC236}">
                <a16:creationId xmlns:a16="http://schemas.microsoft.com/office/drawing/2014/main" id="{23996BED-DA79-7795-E8CC-89B8B4F54B9E}"/>
              </a:ext>
            </a:extLst>
          </p:cNvPr>
          <p:cNvPicPr>
            <a:picLocks noChangeAspect="1" noChangeArrowheads="1"/>
          </p:cNvPicPr>
          <p:nvPr userDrawn="1"/>
        </p:nvPicPr>
        <p:blipFill>
          <a:blip r:embed="rId4" cstate="screen">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522933" y="5569299"/>
            <a:ext cx="333195" cy="333195"/>
          </a:xfrm>
          <a:prstGeom prst="rect">
            <a:avLst/>
          </a:prstGeom>
          <a:noFill/>
        </p:spPr>
      </p:pic>
      <p:pic>
        <p:nvPicPr>
          <p:cNvPr id="27" name="Picture 2">
            <a:hlinkClick r:id="rId6"/>
            <a:extLst>
              <a:ext uri="{FF2B5EF4-FFF2-40B4-BE49-F238E27FC236}">
                <a16:creationId xmlns:a16="http://schemas.microsoft.com/office/drawing/2014/main" id="{41F22088-9EDE-E75E-205B-071BC64768AD}"/>
              </a:ext>
            </a:extLst>
          </p:cNvPr>
          <p:cNvPicPr>
            <a:picLocks noChangeAspect="1" noChangeArrowheads="1"/>
          </p:cNvPicPr>
          <p:nvPr userDrawn="1"/>
        </p:nvPicPr>
        <p:blipFill>
          <a:blip r:embed="rId7" cstate="screen">
            <a:duotone>
              <a:prstClr val="black"/>
              <a:schemeClr val="accent4">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914089" y="5569299"/>
            <a:ext cx="333195" cy="333195"/>
          </a:xfrm>
          <a:prstGeom prst="rect">
            <a:avLst/>
          </a:prstGeom>
          <a:noFill/>
        </p:spPr>
      </p:pic>
      <p:pic>
        <p:nvPicPr>
          <p:cNvPr id="28" name="Picture 4">
            <a:hlinkClick r:id="rId9"/>
            <a:extLst>
              <a:ext uri="{FF2B5EF4-FFF2-40B4-BE49-F238E27FC236}">
                <a16:creationId xmlns:a16="http://schemas.microsoft.com/office/drawing/2014/main" id="{4B0CCAD4-0758-D6B9-EFF6-02B94D32DE46}"/>
              </a:ext>
            </a:extLst>
          </p:cNvPr>
          <p:cNvPicPr>
            <a:picLocks noChangeAspect="1" noChangeArrowheads="1"/>
          </p:cNvPicPr>
          <p:nvPr userDrawn="1"/>
        </p:nvPicPr>
        <p:blipFill>
          <a:blip r:embed="rId10" cstate="screen">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05245" y="5569299"/>
            <a:ext cx="333195" cy="333195"/>
          </a:xfrm>
          <a:prstGeom prst="rect">
            <a:avLst/>
          </a:prstGeom>
          <a:noFill/>
        </p:spPr>
      </p:pic>
      <p:pic>
        <p:nvPicPr>
          <p:cNvPr id="30" name="Picture 6">
            <a:hlinkClick r:id="rId12"/>
            <a:extLst>
              <a:ext uri="{FF2B5EF4-FFF2-40B4-BE49-F238E27FC236}">
                <a16:creationId xmlns:a16="http://schemas.microsoft.com/office/drawing/2014/main" id="{97D8A9F7-9109-48D0-0781-197117BF809D}"/>
              </a:ext>
            </a:extLst>
          </p:cNvPr>
          <p:cNvPicPr>
            <a:picLocks noChangeAspect="1" noChangeArrowheads="1"/>
          </p:cNvPicPr>
          <p:nvPr userDrawn="1"/>
        </p:nvPicPr>
        <p:blipFill>
          <a:blip r:embed="rId13" cstate="screen">
            <a:duotone>
              <a:prstClr val="black"/>
              <a:schemeClr val="accent4">
                <a:tint val="45000"/>
                <a:satMod val="400000"/>
              </a:schemeClr>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696400" y="5569299"/>
            <a:ext cx="333195" cy="333195"/>
          </a:xfrm>
          <a:prstGeom prst="rect">
            <a:avLst/>
          </a:prstGeom>
          <a:noFill/>
        </p:spPr>
      </p:pic>
      <p:grpSp>
        <p:nvGrpSpPr>
          <p:cNvPr id="2" name="Group 1">
            <a:extLst>
              <a:ext uri="{FF2B5EF4-FFF2-40B4-BE49-F238E27FC236}">
                <a16:creationId xmlns:a16="http://schemas.microsoft.com/office/drawing/2014/main" id="{FE4C124A-1677-5379-4F1F-D80E084B6A07}"/>
              </a:ext>
            </a:extLst>
          </p:cNvPr>
          <p:cNvGrpSpPr>
            <a:grpSpLocks noChangeAspect="1"/>
          </p:cNvGrpSpPr>
          <p:nvPr userDrawn="1"/>
        </p:nvGrpSpPr>
        <p:grpSpPr>
          <a:xfrm>
            <a:off x="443236" y="6021288"/>
            <a:ext cx="1872000" cy="420870"/>
            <a:chOff x="5095385" y="4090756"/>
            <a:chExt cx="3033729" cy="682053"/>
          </a:xfrm>
        </p:grpSpPr>
        <p:sp>
          <p:nvSpPr>
            <p:cNvPr id="3" name="Freeform: Shape 2">
              <a:extLst>
                <a:ext uri="{FF2B5EF4-FFF2-40B4-BE49-F238E27FC236}">
                  <a16:creationId xmlns:a16="http://schemas.microsoft.com/office/drawing/2014/main" id="{17CD1832-464E-8F19-D1FF-C26D2A4008C4}"/>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4" name="Freeform: Shape 3">
              <a:extLst>
                <a:ext uri="{FF2B5EF4-FFF2-40B4-BE49-F238E27FC236}">
                  <a16:creationId xmlns:a16="http://schemas.microsoft.com/office/drawing/2014/main" id="{A27580D5-10C4-1378-1B16-22D2C6577A5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5" name="Freeform: Shape 4">
              <a:extLst>
                <a:ext uri="{FF2B5EF4-FFF2-40B4-BE49-F238E27FC236}">
                  <a16:creationId xmlns:a16="http://schemas.microsoft.com/office/drawing/2014/main" id="{8296E9CB-B7F8-9F5C-5A91-CC70339F4284}"/>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6" name="Freeform: Shape 14">
              <a:extLst>
                <a:ext uri="{FF2B5EF4-FFF2-40B4-BE49-F238E27FC236}">
                  <a16:creationId xmlns:a16="http://schemas.microsoft.com/office/drawing/2014/main" id="{4046F42C-B4B1-F5B5-97B0-295157FB511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7" name="Freeform: Shape 20">
              <a:extLst>
                <a:ext uri="{FF2B5EF4-FFF2-40B4-BE49-F238E27FC236}">
                  <a16:creationId xmlns:a16="http://schemas.microsoft.com/office/drawing/2014/main" id="{B9876A18-1EED-B3A2-6F45-2D9C7CE3D38D}"/>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426123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s slide 3a">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b"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5" name="Group 2">
            <a:extLst>
              <a:ext uri="{FF2B5EF4-FFF2-40B4-BE49-F238E27FC236}">
                <a16:creationId xmlns:a16="http://schemas.microsoft.com/office/drawing/2014/main" id="{6C2E4BB5-C5E3-F6F8-4261-BF330F6E49AC}"/>
              </a:ext>
            </a:extLst>
          </p:cNvPr>
          <p:cNvGrpSpPr>
            <a:grpSpLocks noChangeAspect="1"/>
          </p:cNvGrpSpPr>
          <p:nvPr userDrawn="1"/>
        </p:nvGrpSpPr>
        <p:grpSpPr>
          <a:xfrm>
            <a:off x="443568" y="6021288"/>
            <a:ext cx="1872000" cy="420870"/>
            <a:chOff x="5094083" y="5360390"/>
            <a:chExt cx="3039349" cy="683316"/>
          </a:xfrm>
        </p:grpSpPr>
        <p:sp>
          <p:nvSpPr>
            <p:cNvPr id="7" name="Freeform: Shape 4">
              <a:extLst>
                <a:ext uri="{FF2B5EF4-FFF2-40B4-BE49-F238E27FC236}">
                  <a16:creationId xmlns:a16="http://schemas.microsoft.com/office/drawing/2014/main" id="{0F3FBF3D-73C2-AEF9-6A29-26E9974EB2B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8" name="Freeform: Shape 5">
              <a:extLst>
                <a:ext uri="{FF2B5EF4-FFF2-40B4-BE49-F238E27FC236}">
                  <a16:creationId xmlns:a16="http://schemas.microsoft.com/office/drawing/2014/main" id="{16D7EF54-CF87-4A1F-B1F7-681296888423}"/>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9" name="Freeform: Shape 6">
              <a:extLst>
                <a:ext uri="{FF2B5EF4-FFF2-40B4-BE49-F238E27FC236}">
                  <a16:creationId xmlns:a16="http://schemas.microsoft.com/office/drawing/2014/main" id="{411034BC-7D78-A8D4-1F4A-8C4D8937B48B}"/>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0" name="Freeform: Shape 7">
              <a:extLst>
                <a:ext uri="{FF2B5EF4-FFF2-40B4-BE49-F238E27FC236}">
                  <a16:creationId xmlns:a16="http://schemas.microsoft.com/office/drawing/2014/main" id="{91A42476-4DC0-A3D4-0B82-C32497A9655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61A1CDED-A495-D2CB-B478-6B5C933C774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187326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b">
    <p:bg>
      <p:bgPr>
        <a:solidFill>
          <a:schemeClr val="accent4"/>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2" name="Group 1">
            <a:extLst>
              <a:ext uri="{FF2B5EF4-FFF2-40B4-BE49-F238E27FC236}">
                <a16:creationId xmlns:a16="http://schemas.microsoft.com/office/drawing/2014/main" id="{D5EC1CE0-E890-6F27-EC37-CCBB63335D47}"/>
              </a:ext>
            </a:extLst>
          </p:cNvPr>
          <p:cNvGrpSpPr>
            <a:grpSpLocks noChangeAspect="1"/>
          </p:cNvGrpSpPr>
          <p:nvPr userDrawn="1"/>
        </p:nvGrpSpPr>
        <p:grpSpPr>
          <a:xfrm>
            <a:off x="443236" y="6021288"/>
            <a:ext cx="1872000" cy="420870"/>
            <a:chOff x="5095385" y="4090756"/>
            <a:chExt cx="3033729" cy="682053"/>
          </a:xfrm>
        </p:grpSpPr>
        <p:sp>
          <p:nvSpPr>
            <p:cNvPr id="6" name="Freeform: Shape 2">
              <a:extLst>
                <a:ext uri="{FF2B5EF4-FFF2-40B4-BE49-F238E27FC236}">
                  <a16:creationId xmlns:a16="http://schemas.microsoft.com/office/drawing/2014/main" id="{FC1EFD8E-6111-C0FE-F23B-7FCABA181AFF}"/>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1" name="Freeform: Shape 3">
              <a:extLst>
                <a:ext uri="{FF2B5EF4-FFF2-40B4-BE49-F238E27FC236}">
                  <a16:creationId xmlns:a16="http://schemas.microsoft.com/office/drawing/2014/main" id="{2E0336C3-FD2D-34F2-37FE-01F1463B9B1A}"/>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4">
              <a:extLst>
                <a:ext uri="{FF2B5EF4-FFF2-40B4-BE49-F238E27FC236}">
                  <a16:creationId xmlns:a16="http://schemas.microsoft.com/office/drawing/2014/main" id="{BCC79B1A-4DEF-2D28-22B2-7BFA7646E1A5}"/>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14">
              <a:extLst>
                <a:ext uri="{FF2B5EF4-FFF2-40B4-BE49-F238E27FC236}">
                  <a16:creationId xmlns:a16="http://schemas.microsoft.com/office/drawing/2014/main" id="{95610CD6-85BD-3AFA-95C6-25178AB66F0D}"/>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4" name="Freeform: Shape 20">
              <a:extLst>
                <a:ext uri="{FF2B5EF4-FFF2-40B4-BE49-F238E27FC236}">
                  <a16:creationId xmlns:a16="http://schemas.microsoft.com/office/drawing/2014/main" id="{DE7326A8-CE97-C71F-CFF8-B35813A22238}"/>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6009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se slide 3c">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27038" y="2320211"/>
            <a:ext cx="11356975" cy="2215991"/>
          </a:xfrm>
          <a:prstGeom prst="rect">
            <a:avLst/>
          </a:prstGeom>
        </p:spPr>
        <p:txBody>
          <a:bodyPr wrap="square" anchor="b"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2" name="Group 2">
            <a:extLst>
              <a:ext uri="{FF2B5EF4-FFF2-40B4-BE49-F238E27FC236}">
                <a16:creationId xmlns:a16="http://schemas.microsoft.com/office/drawing/2014/main" id="{E112FC67-26E6-91F9-0FAE-294883269917}"/>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FC0E4D70-5998-8125-42E2-E0EE77A84AC4}"/>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1" name="Freeform: Shape 5">
              <a:extLst>
                <a:ext uri="{FF2B5EF4-FFF2-40B4-BE49-F238E27FC236}">
                  <a16:creationId xmlns:a16="http://schemas.microsoft.com/office/drawing/2014/main" id="{FBD6D893-3276-B285-3B03-8726CD1FFB2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2" name="Freeform: Shape 6">
              <a:extLst>
                <a:ext uri="{FF2B5EF4-FFF2-40B4-BE49-F238E27FC236}">
                  <a16:creationId xmlns:a16="http://schemas.microsoft.com/office/drawing/2014/main" id="{6F9A7FDE-2DE1-AB6B-F371-23968DFB687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7">
              <a:extLst>
                <a:ext uri="{FF2B5EF4-FFF2-40B4-BE49-F238E27FC236}">
                  <a16:creationId xmlns:a16="http://schemas.microsoft.com/office/drawing/2014/main" id="{72366D37-668B-51CE-2CE6-C9DA736141B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8">
              <a:extLst>
                <a:ext uri="{FF2B5EF4-FFF2-40B4-BE49-F238E27FC236}">
                  <a16:creationId xmlns:a16="http://schemas.microsoft.com/office/drawing/2014/main" id="{9CF35CA0-09E8-81C3-4DA7-F503D6BAE3A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Picture 16">
            <a:extLst>
              <a:ext uri="{FF2B5EF4-FFF2-40B4-BE49-F238E27FC236}">
                <a16:creationId xmlns:a16="http://schemas.microsoft.com/office/drawing/2014/main" id="{415561A2-AF17-AE8E-8E0A-9B607FD1FA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59896" y="1107202"/>
            <a:ext cx="8281358" cy="6858000"/>
          </a:xfrm>
          <a:prstGeom prst="rect">
            <a:avLst/>
          </a:prstGeom>
        </p:spPr>
      </p:pic>
    </p:spTree>
    <p:extLst>
      <p:ext uri="{BB962C8B-B14F-4D97-AF65-F5344CB8AC3E}">
        <p14:creationId xmlns:p14="http://schemas.microsoft.com/office/powerpoint/2010/main" val="88322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407368" y="1053956"/>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en-US"/>
              <a:t>Click to edit Master title style</a:t>
            </a:r>
            <a:endParaRPr lang="en-GB" dirty="0"/>
          </a:p>
        </p:txBody>
      </p:sp>
      <p:grpSp>
        <p:nvGrpSpPr>
          <p:cNvPr id="8" name="Group 1">
            <a:extLst>
              <a:ext uri="{FF2B5EF4-FFF2-40B4-BE49-F238E27FC236}">
                <a16:creationId xmlns:a16="http://schemas.microsoft.com/office/drawing/2014/main" id="{0650393B-7E46-5ECE-4310-AF8EC7255742}"/>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09E51387-52A5-B06A-AEC1-9A4DA7D2DAC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1A2D993C-1439-0B90-F87F-84C15E66CF4C}"/>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9D4A7921-9C3C-6166-B6B7-CEDC5FF28E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F10A1F9A-93B6-1683-DDEE-2FA6B370E583}"/>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74BF5A15-51F5-5003-8669-EA9C008D0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66929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5a">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grpSp>
        <p:nvGrpSpPr>
          <p:cNvPr id="8" name="Group 1">
            <a:extLst>
              <a:ext uri="{FF2B5EF4-FFF2-40B4-BE49-F238E27FC236}">
                <a16:creationId xmlns:a16="http://schemas.microsoft.com/office/drawing/2014/main" id="{AA102172-14DD-5ED5-33AF-356721242379}"/>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21C01B30-4538-A317-44E5-BDF28A06DCA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A9A8C1E0-9587-0DA1-86EF-2B2312071C5E}"/>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B65EA192-75EF-F13F-0CC2-C84DE74A65A7}"/>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A48BD9AC-7231-CA62-C64B-046F4398B636}"/>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E90D6E4E-CBEC-C140-FE24-C2FD729A0A29}"/>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62117"/>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dirty="0"/>
              <a:t>Modifiez le style du titre</a:t>
            </a:r>
            <a:endParaRPr lang="en-GB" dirty="0"/>
          </a:p>
        </p:txBody>
      </p:sp>
    </p:spTree>
    <p:extLst>
      <p:ext uri="{BB962C8B-B14F-4D97-AF65-F5344CB8AC3E}">
        <p14:creationId xmlns:p14="http://schemas.microsoft.com/office/powerpoint/2010/main" val="402014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ID" hidden="1">
            <a:extLst>
              <a:ext uri="{FF2B5EF4-FFF2-40B4-BE49-F238E27FC236}">
                <a16:creationId xmlns:a16="http://schemas.microsoft.com/office/drawing/2014/main" id="{A27D0679-8D96-1186-A961-BDC17B525A6F}"/>
              </a:ext>
            </a:extLst>
          </p:cNvPr>
          <p:cNvPicPr>
            <a:picLocks noGrp="1" noRot="1" noChangeAspect="1" noMove="1" noResize="1" noEditPoints="1" noAdjustHandles="1" noChangeArrowheads="1" noChangeShapeType="1" noCrop="1"/>
          </p:cNvPicPr>
          <p:nvPr userDrawn="1"/>
        </p:nvPicPr>
        <p:blipFill>
          <a:blip r:embed="rId47" cstate="screen">
            <a:extLst>
              <a:ext uri="{28A0092B-C50C-407E-A947-70E740481C1C}">
                <a14:useLocalDpi xmlns:a14="http://schemas.microsoft.com/office/drawing/2010/main"/>
              </a:ext>
            </a:extLst>
          </a:blip>
          <a:stretch>
            <a:fillRect/>
          </a:stretch>
        </p:blipFill>
        <p:spPr>
          <a:xfrm>
            <a:off x="414971" y="388938"/>
            <a:ext cx="11369040" cy="6067248"/>
          </a:xfrm>
          <a:prstGeom prst="rect">
            <a:avLst/>
          </a:prstGeom>
        </p:spPr>
      </p:pic>
      <p:sp>
        <p:nvSpPr>
          <p:cNvPr id="4" name="Text Placeholder 1"/>
          <p:cNvSpPr>
            <a:spLocks noGrp="1"/>
          </p:cNvSpPr>
          <p:nvPr>
            <p:ph type="body" idx="1"/>
          </p:nvPr>
        </p:nvSpPr>
        <p:spPr>
          <a:xfrm>
            <a:off x="407988" y="1628800"/>
            <a:ext cx="11369040" cy="4829080"/>
          </a:xfrm>
          <a:prstGeom prst="rect">
            <a:avLst/>
          </a:prstGeom>
        </p:spPr>
        <p:txBody>
          <a:bodyPr vert="horz" lIns="0" tIns="0" rIns="0" bIns="0" rtlCol="0">
            <a:noAutofit/>
          </a:bodyPr>
          <a:lstStyle/>
          <a:p>
            <a:pPr lvl="0"/>
            <a:r>
              <a:rPr lang="fr-FR" dirty="0"/>
              <a:t>Enter </a:t>
            </a:r>
            <a:r>
              <a:rPr lang="fr-FR" dirty="0" err="1"/>
              <a:t>your</a:t>
            </a:r>
            <a:r>
              <a:rPr lang="fr-FR" dirty="0"/>
              <a:t> contents</a:t>
            </a:r>
          </a:p>
          <a:p>
            <a:pPr lvl="1"/>
            <a:r>
              <a:rPr lang="fr-FR" dirty="0"/>
              <a:t>Second </a:t>
            </a:r>
            <a:r>
              <a:rPr lang="fr-FR" dirty="0" err="1"/>
              <a:t>level</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en-US" dirty="0"/>
          </a:p>
        </p:txBody>
      </p:sp>
      <p:grpSp>
        <p:nvGrpSpPr>
          <p:cNvPr id="31" name="Groupe 1">
            <a:extLst>
              <a:ext uri="{FF2B5EF4-FFF2-40B4-BE49-F238E27FC236}">
                <a16:creationId xmlns:a16="http://schemas.microsoft.com/office/drawing/2014/main" id="{F31688C0-3AAB-457C-86FA-4177A059CF79}"/>
              </a:ext>
            </a:extLst>
          </p:cNvPr>
          <p:cNvGrpSpPr/>
          <p:nvPr userDrawn="1"/>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4" name="Freeform 14">
              <a:extLst>
                <a:ext uri="{FF2B5EF4-FFF2-40B4-BE49-F238E27FC236}">
                  <a16:creationId xmlns:a16="http://schemas.microsoft.com/office/drawing/2014/main" id="{08DB13D7-F3B3-4CCC-9572-7C835EA669A8}"/>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414971" y="260350"/>
            <a:ext cx="11008413" cy="792163"/>
          </a:xfrm>
          <a:prstGeom prst="rect">
            <a:avLst/>
          </a:prstGeom>
        </p:spPr>
        <p:txBody>
          <a:bodyPr vert="horz" lIns="0" tIns="0" rIns="0" bIns="0" rtlCol="0" anchor="b" anchorCtr="0">
            <a:noAutofit/>
          </a:bodyPr>
          <a:lstStyle/>
          <a:p>
            <a:r>
              <a:rPr lang="fr-FR" dirty="0"/>
              <a:t>Modifiez le style du titre</a:t>
            </a:r>
            <a:endParaRPr lang="de-DE" dirty="0"/>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0979205" y="1068490"/>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Capgemini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398738"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dirty="0"/>
              <a:t>	Source:	Source Text</a:t>
            </a:r>
          </a:p>
        </p:txBody>
      </p:sp>
      <p:sp>
        <p:nvSpPr>
          <p:cNvPr id="3" name="Rectangle 27">
            <a:extLst>
              <a:ext uri="{FF2B5EF4-FFF2-40B4-BE49-F238E27FC236}">
                <a16:creationId xmlns:a16="http://schemas.microsoft.com/office/drawing/2014/main" id="{62086BA9-1591-C6CD-E573-A5F8961683B1}"/>
              </a:ext>
            </a:extLst>
          </p:cNvPr>
          <p:cNvSpPr/>
          <p:nvPr userDrawn="1"/>
        </p:nvSpPr>
        <p:spPr>
          <a:xfrm>
            <a:off x="40683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chemeClr val="bg1">
                    <a:lumMod val="65000"/>
                  </a:schemeClr>
                </a:solidFill>
                <a:latin typeface="+mn-lt"/>
                <a:cs typeface="Arial" panose="020B0604020202020204" pitchFamily="34" charset="0"/>
              </a:rPr>
              <a:t>Capgemini Financial Services – Microsoft Cloud COE | June 2024</a:t>
            </a:r>
          </a:p>
        </p:txBody>
      </p:sp>
      <p:sp>
        <p:nvSpPr>
          <p:cNvPr id="6" name="Rectangle 27">
            <a:extLst>
              <a:ext uri="{FF2B5EF4-FFF2-40B4-BE49-F238E27FC236}">
                <a16:creationId xmlns:a16="http://schemas.microsoft.com/office/drawing/2014/main" id="{C7A3A5DA-5BBD-64D1-6DE2-E0F6859C58F2}"/>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lumMod val="65000"/>
                  </a:schemeClr>
                </a:solidFill>
                <a:latin typeface="+mn-lt"/>
                <a:cs typeface="Arial" panose="020B0604020202020204" pitchFamily="34" charset="0"/>
              </a:rPr>
              <a:t>Company Confidential © Capgemini 2024. All rights reserved  |</a:t>
            </a:r>
          </a:p>
        </p:txBody>
      </p:sp>
      <p:sp>
        <p:nvSpPr>
          <p:cNvPr id="7" name="Rectangle 43">
            <a:extLst>
              <a:ext uri="{FF2B5EF4-FFF2-40B4-BE49-F238E27FC236}">
                <a16:creationId xmlns:a16="http://schemas.microsoft.com/office/drawing/2014/main" id="{5A64C6D2-B9B0-18AF-749A-15AAED7E4993}"/>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a:t>
            </a:fld>
            <a:endParaRPr lang="en-US" sz="800">
              <a:solidFill>
                <a:schemeClr val="bg1">
                  <a:lumMod val="65000"/>
                </a:schemeClr>
              </a:solidFill>
              <a:latin typeface="+mn-lt"/>
              <a:cs typeface="Arial" panose="020B0604020202020204" pitchFamily="34" charset="0"/>
            </a:endParaRPr>
          </a:p>
        </p:txBody>
      </p:sp>
    </p:spTree>
    <p:extLst>
      <p:ext uri="{BB962C8B-B14F-4D97-AF65-F5344CB8AC3E}">
        <p14:creationId xmlns:p14="http://schemas.microsoft.com/office/powerpoint/2010/main" val="2719133398"/>
      </p:ext>
    </p:extLst>
  </p:cSld>
  <p:clrMap bg1="lt1" tx1="dk1" bg2="lt2" tx2="dk2" accent1="accent1" accent2="accent2" accent3="accent3" accent4="accent4" accent5="accent5" accent6="accent6" hlink="hlink" folHlink="folHlink"/>
  <p:sldLayoutIdLst>
    <p:sldLayoutId id="2147484165" r:id="rId1"/>
    <p:sldLayoutId id="2147484177" r:id="rId2"/>
    <p:sldLayoutId id="2147484198" r:id="rId3"/>
    <p:sldLayoutId id="2147484119" r:id="rId4"/>
    <p:sldLayoutId id="2147484199" r:id="rId5"/>
    <p:sldLayoutId id="2147484162" r:id="rId6"/>
    <p:sldLayoutId id="2147484158" r:id="rId7"/>
    <p:sldLayoutId id="2147484169" r:id="rId8"/>
    <p:sldLayoutId id="2147484179" r:id="rId9"/>
    <p:sldLayoutId id="2147484180" r:id="rId10"/>
    <p:sldLayoutId id="2147484181" r:id="rId11"/>
    <p:sldLayoutId id="2147484184" r:id="rId12"/>
    <p:sldLayoutId id="2147484185" r:id="rId13"/>
    <p:sldLayoutId id="2147484186" r:id="rId14"/>
    <p:sldLayoutId id="2147484187" r:id="rId15"/>
    <p:sldLayoutId id="2147484124" r:id="rId16"/>
    <p:sldLayoutId id="2147484200" r:id="rId17"/>
    <p:sldLayoutId id="2147484194" r:id="rId18"/>
    <p:sldLayoutId id="2147484159" r:id="rId19"/>
    <p:sldLayoutId id="2147484125" r:id="rId20"/>
    <p:sldLayoutId id="2147484126" r:id="rId21"/>
    <p:sldLayoutId id="2147484127" r:id="rId22"/>
    <p:sldLayoutId id="2147484128" r:id="rId23"/>
    <p:sldLayoutId id="2147484129" r:id="rId24"/>
    <p:sldLayoutId id="2147484130" r:id="rId25"/>
    <p:sldLayoutId id="2147484131" r:id="rId26"/>
    <p:sldLayoutId id="2147484132" r:id="rId27"/>
    <p:sldLayoutId id="2147484133" r:id="rId28"/>
    <p:sldLayoutId id="2147484134" r:id="rId29"/>
    <p:sldLayoutId id="2147484135" r:id="rId30"/>
    <p:sldLayoutId id="2147484136" r:id="rId31"/>
    <p:sldLayoutId id="2147484137" r:id="rId32"/>
    <p:sldLayoutId id="2147484138" r:id="rId33"/>
    <p:sldLayoutId id="2147484195" r:id="rId34"/>
    <p:sldLayoutId id="2147484144" r:id="rId35"/>
    <p:sldLayoutId id="2147484197" r:id="rId36"/>
    <p:sldLayoutId id="2147484139" r:id="rId37"/>
    <p:sldLayoutId id="2147484140" r:id="rId38"/>
    <p:sldLayoutId id="2147484141" r:id="rId39"/>
    <p:sldLayoutId id="2147484142" r:id="rId40"/>
    <p:sldLayoutId id="2147484143" r:id="rId41"/>
    <p:sldLayoutId id="2147484145" r:id="rId42"/>
    <p:sldLayoutId id="2147484156" r:id="rId43"/>
    <p:sldLayoutId id="2147484201" r:id="rId44"/>
    <p:sldLayoutId id="2147484160"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chemeClr val="tx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663" userDrawn="1">
          <p15:clr>
            <a:srgbClr val="F26B43"/>
          </p15:clr>
        </p15:guide>
        <p15:guide id="19" orient="horz" pos="4320" userDrawn="1">
          <p15:clr>
            <a:srgbClr val="F26B43"/>
          </p15:clr>
        </p15:guide>
        <p15:guide id="20" pos="257" userDrawn="1">
          <p15:clr>
            <a:srgbClr val="F26B43"/>
          </p15:clr>
        </p15:guide>
        <p15:guide id="21" pos="3840">
          <p15:clr>
            <a:srgbClr val="F26B43"/>
          </p15:clr>
        </p15:guide>
        <p15:guide id="22" pos="7423" userDrawn="1">
          <p15:clr>
            <a:srgbClr val="F26B43"/>
          </p15:clr>
        </p15:guide>
        <p15:guide id="23" orient="horz" pos="255" userDrawn="1">
          <p15:clr>
            <a:srgbClr val="F26B43"/>
          </p15:clr>
        </p15:guide>
        <p15:guide id="24" orient="horz" pos="1026">
          <p15:clr>
            <a:srgbClr val="F26B43"/>
          </p15:clr>
        </p15:guide>
        <p15:guide id="26" orient="horz" pos="4065" userDrawn="1">
          <p15:clr>
            <a:srgbClr val="F26B43"/>
          </p15:clr>
        </p15:guide>
        <p15:guide id="27" orient="horz" pos="89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adobe.com/document-services/docs/overview/limits/#licensing-metrics--free-trial" TargetMode="External"/><Relationship Id="rId2" Type="http://schemas.openxmlformats.org/officeDocument/2006/relationships/hyperlink" Target="https://developer.adobe.com/document-services/pricing/main/?sdid=K7SLVNPM&amp;mv=affiliate" TargetMode="Externa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plumsail.com/actions/store/"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plumsail.com/actions/store/" TargetMode="Externa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connectors/onedriveforbusiness/" TargetMode="External"/><Relationship Id="rId2" Type="http://schemas.openxmlformats.org/officeDocument/2006/relationships/notesSlide" Target="../notesSlides/notesSlide7.xml"/><Relationship Id="rId1" Type="http://schemas.openxmlformats.org/officeDocument/2006/relationships/slideLayout" Target="../slideLayouts/slideLayout34.xml"/><Relationship Id="rId5" Type="http://schemas.openxmlformats.org/officeDocument/2006/relationships/hyperlink" Target="https://learn.microsoft.com/en-us/connectors/plumsail/" TargetMode="External"/><Relationship Id="rId4" Type="http://schemas.openxmlformats.org/officeDocument/2006/relationships/hyperlink" Target="https://learn.microsoft.com/en-us/connectors/adobepdftool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connectors/onedriveforbusiness/" TargetMode="External"/><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hyperlink" Target="https://learn.microsoft.com/en-us/connectors/encodiandocumentmanager/" TargetMode="External"/><Relationship Id="rId5" Type="http://schemas.openxmlformats.org/officeDocument/2006/relationships/hyperlink" Target="https://learn.microsoft.com/en-us/connectors/plumsail/" TargetMode="External"/><Relationship Id="rId4" Type="http://schemas.openxmlformats.org/officeDocument/2006/relationships/hyperlink" Target="https://learn.microsoft.com/en-us/connectors/adobepdftools/"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learn.microsoft.com/en-us/connectors/plumsail/#compress-pdf-document" TargetMode="External"/><Relationship Id="rId3" Type="http://schemas.openxmlformats.org/officeDocument/2006/relationships/hyperlink" Target="https://learn.microsoft.com/en-us/connectors/onedriveforbusiness/#convert-file-(preview)" TargetMode="External"/><Relationship Id="rId7" Type="http://schemas.openxmlformats.org/officeDocument/2006/relationships/hyperlink" Target="https://learn.microsoft.com/en-us/connectors/plumsail/#convert-pptx-to-pdf"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hyperlink" Target="https://learn.microsoft.com/en-us/connectors/adobepdftools/#compress-pdf-(preview)" TargetMode="External"/><Relationship Id="rId11" Type="http://schemas.openxmlformats.org/officeDocument/2006/relationships/hyperlink" Target="https://learn.microsoft.com/en-us/connectors/encodiandocumentmanager/#compress-pdf" TargetMode="External"/><Relationship Id="rId5" Type="http://schemas.openxmlformats.org/officeDocument/2006/relationships/hyperlink" Target="https://learn.microsoft.com/en-us/connectors/adobepdftools/#convert-ppt-to-pdf-(preview)" TargetMode="External"/><Relationship Id="rId10" Type="http://schemas.openxmlformats.org/officeDocument/2006/relationships/hyperlink" Target="https://learn.microsoft.com/en-us/connectors/encodiandocumentmanager/#compress-powerpoint" TargetMode="External"/><Relationship Id="rId4" Type="http://schemas.openxmlformats.org/officeDocument/2006/relationships/hyperlink" Target="https://learn.microsoft.com/en-us/connectors/onedriveforbusiness/#convert-file-using-path-(preview)" TargetMode="External"/><Relationship Id="rId9" Type="http://schemas.openxmlformats.org/officeDocument/2006/relationships/hyperlink" Target="https://learn.microsoft.com/en-us/connectors/encodiandocumentmanager/#convert-powerpoin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CE5B814-9FC3-D575-99B8-74AE282923A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999656" y="620688"/>
            <a:ext cx="8715336" cy="7220395"/>
          </a:xfrm>
          <a:prstGeom prst="rect">
            <a:avLst/>
          </a:prstGeom>
        </p:spPr>
      </p:pic>
      <p:sp>
        <p:nvSpPr>
          <p:cNvPr id="5" name="Title 4">
            <a:extLst>
              <a:ext uri="{FF2B5EF4-FFF2-40B4-BE49-F238E27FC236}">
                <a16:creationId xmlns:a16="http://schemas.microsoft.com/office/drawing/2014/main" id="{D2F00F0E-32C7-171C-04D1-C0E974014056}"/>
              </a:ext>
            </a:extLst>
          </p:cNvPr>
          <p:cNvSpPr>
            <a:spLocks noGrp="1"/>
          </p:cNvSpPr>
          <p:nvPr>
            <p:ph type="ctrTitle"/>
          </p:nvPr>
        </p:nvSpPr>
        <p:spPr>
          <a:xfrm>
            <a:off x="407368" y="1343944"/>
            <a:ext cx="7992888" cy="2326627"/>
          </a:xfrm>
        </p:spPr>
        <p:txBody>
          <a:bodyPr/>
          <a:lstStyle/>
          <a:p>
            <a:r>
              <a:rPr lang="en-US" sz="5400" b="1" i="0" dirty="0">
                <a:effectLst/>
                <a:latin typeface="-apple-system"/>
              </a:rPr>
              <a:t>Copilot Studio Integration with SharePoint Files</a:t>
            </a:r>
            <a:br>
              <a:rPr lang="en-US" sz="5400" b="1" i="0" dirty="0">
                <a:effectLst/>
                <a:latin typeface="-apple-system"/>
              </a:rPr>
            </a:br>
            <a:r>
              <a:rPr lang="en-US" sz="2800" i="0" dirty="0">
                <a:effectLst/>
                <a:latin typeface="-apple-system"/>
              </a:rPr>
              <a:t>Exploring Integration Strategies and Trade offs</a:t>
            </a:r>
            <a:endParaRPr lang="en-US" i="1" dirty="0">
              <a:latin typeface="Ubuntu Light" panose="020B0304030602030204" pitchFamily="34" charset="0"/>
            </a:endParaRPr>
          </a:p>
        </p:txBody>
      </p:sp>
      <p:sp>
        <p:nvSpPr>
          <p:cNvPr id="7" name="ZoneTexte 6">
            <a:extLst>
              <a:ext uri="{FF2B5EF4-FFF2-40B4-BE49-F238E27FC236}">
                <a16:creationId xmlns:a16="http://schemas.microsoft.com/office/drawing/2014/main" id="{6BD552E6-8F32-9784-FB09-2C9F9559A0FA}"/>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310213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65383-2CD1-2DF3-A7AD-B52CB8422923}"/>
              </a:ext>
            </a:extLst>
          </p:cNvPr>
          <p:cNvSpPr>
            <a:spLocks noGrp="1"/>
          </p:cNvSpPr>
          <p:nvPr>
            <p:ph type="title"/>
          </p:nvPr>
        </p:nvSpPr>
        <p:spPr/>
        <p:txBody>
          <a:bodyPr/>
          <a:lstStyle/>
          <a:p>
            <a:r>
              <a:rPr lang="en-US" dirty="0"/>
              <a:t>Simple Strategies using Power Automate/Logic Apps</a:t>
            </a:r>
            <a:endParaRPr lang="en-IN" dirty="0"/>
          </a:p>
        </p:txBody>
      </p:sp>
      <p:pic>
        <p:nvPicPr>
          <p:cNvPr id="3" name="Picture 2">
            <a:extLst>
              <a:ext uri="{FF2B5EF4-FFF2-40B4-BE49-F238E27FC236}">
                <a16:creationId xmlns:a16="http://schemas.microsoft.com/office/drawing/2014/main" id="{79DE196E-B885-8E12-5B88-6C04A8B55D1A}"/>
              </a:ext>
            </a:extLst>
          </p:cNvPr>
          <p:cNvPicPr>
            <a:picLocks noChangeAspect="1"/>
          </p:cNvPicPr>
          <p:nvPr/>
        </p:nvPicPr>
        <p:blipFill>
          <a:blip r:embed="rId2"/>
          <a:stretch>
            <a:fillRect/>
          </a:stretch>
        </p:blipFill>
        <p:spPr>
          <a:xfrm>
            <a:off x="5663952" y="1674288"/>
            <a:ext cx="5791044" cy="1178648"/>
          </a:xfrm>
          <a:prstGeom prst="rect">
            <a:avLst/>
          </a:prstGeom>
          <a:ln>
            <a:noFill/>
          </a:ln>
          <a:effectLst>
            <a:softEdge rad="112500"/>
          </a:effectLst>
        </p:spPr>
      </p:pic>
      <p:sp>
        <p:nvSpPr>
          <p:cNvPr id="4" name="Content Placeholder 4">
            <a:extLst>
              <a:ext uri="{FF2B5EF4-FFF2-40B4-BE49-F238E27FC236}">
                <a16:creationId xmlns:a16="http://schemas.microsoft.com/office/drawing/2014/main" id="{659D1A4D-E6C5-EE5A-D0D4-D59ACAE31C9A}"/>
              </a:ext>
            </a:extLst>
          </p:cNvPr>
          <p:cNvSpPr txBox="1">
            <a:spLocks/>
          </p:cNvSpPr>
          <p:nvPr/>
        </p:nvSpPr>
        <p:spPr>
          <a:xfrm>
            <a:off x="317845" y="3094920"/>
            <a:ext cx="5339666" cy="1490918"/>
          </a:xfrm>
          <a:prstGeom prst="rect">
            <a:avLst/>
          </a:prstGeom>
        </p:spPr>
        <p:txBody>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Simple and easy to transfer SharePoint files to Azure Storage using Power Automate flow</a:t>
            </a:r>
          </a:p>
          <a:p>
            <a:r>
              <a:rPr lang="en-US" sz="1200" b="1" dirty="0">
                <a:latin typeface="+mj-lt"/>
                <a:ea typeface="+mj-ea"/>
                <a:cs typeface="+mj-cs"/>
              </a:rPr>
              <a:t>Trade-offs</a:t>
            </a:r>
            <a:r>
              <a:rPr lang="en-US" sz="1200" dirty="0">
                <a:latin typeface="+mj-lt"/>
                <a:ea typeface="+mj-ea"/>
                <a:cs typeface="+mj-cs"/>
              </a:rPr>
              <a:t> </a:t>
            </a:r>
            <a:r>
              <a:rPr lang="en-US" sz="1200" dirty="0"/>
              <a:t>:</a:t>
            </a:r>
          </a:p>
          <a:p>
            <a:pPr lvl="1"/>
            <a:r>
              <a:rPr lang="en-US" sz="1200" dirty="0"/>
              <a:t>Not directly support connecting Azure Storage through Private endpoint</a:t>
            </a:r>
          </a:p>
          <a:p>
            <a:pPr lvl="1"/>
            <a:r>
              <a:rPr lang="en-US" sz="1200" dirty="0"/>
              <a:t>Not support if copy large files (&gt;100 MB)</a:t>
            </a:r>
          </a:p>
          <a:p>
            <a:endParaRPr lang="en-US" sz="1200" dirty="0"/>
          </a:p>
        </p:txBody>
      </p:sp>
      <p:pic>
        <p:nvPicPr>
          <p:cNvPr id="5" name="Picture 4">
            <a:extLst>
              <a:ext uri="{FF2B5EF4-FFF2-40B4-BE49-F238E27FC236}">
                <a16:creationId xmlns:a16="http://schemas.microsoft.com/office/drawing/2014/main" id="{C57A8725-34B2-7333-4DF5-FD7992CFFA5B}"/>
              </a:ext>
            </a:extLst>
          </p:cNvPr>
          <p:cNvPicPr>
            <a:picLocks noChangeAspect="1"/>
          </p:cNvPicPr>
          <p:nvPr/>
        </p:nvPicPr>
        <p:blipFill>
          <a:blip r:embed="rId3"/>
          <a:stretch>
            <a:fillRect/>
          </a:stretch>
        </p:blipFill>
        <p:spPr>
          <a:xfrm>
            <a:off x="167388" y="1706017"/>
            <a:ext cx="5640580" cy="1311605"/>
          </a:xfrm>
          <a:prstGeom prst="rect">
            <a:avLst/>
          </a:prstGeom>
          <a:ln>
            <a:noFill/>
          </a:ln>
          <a:effectLst>
            <a:softEdge rad="112500"/>
          </a:effectLst>
        </p:spPr>
      </p:pic>
      <p:sp>
        <p:nvSpPr>
          <p:cNvPr id="6" name="Content Placeholder 4">
            <a:extLst>
              <a:ext uri="{FF2B5EF4-FFF2-40B4-BE49-F238E27FC236}">
                <a16:creationId xmlns:a16="http://schemas.microsoft.com/office/drawing/2014/main" id="{9A295053-A9B5-A52C-1E39-C8F5530727C7}"/>
              </a:ext>
            </a:extLst>
          </p:cNvPr>
          <p:cNvSpPr txBox="1">
            <a:spLocks/>
          </p:cNvSpPr>
          <p:nvPr/>
        </p:nvSpPr>
        <p:spPr bwMode="auto">
          <a:xfrm>
            <a:off x="5822195" y="3017622"/>
            <a:ext cx="5339666" cy="149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27" tIns="61351" rIns="61351" bIns="61351" numCol="1" anchor="t" anchorCtr="0" compatLnSpc="1">
            <a:prstTxWarp prst="textNoShape">
              <a:avLst/>
            </a:prstTxWarp>
          </a:bodyPr>
          <a:lstStyle>
            <a:lvl1pPr marL="140682" indent="-140682" algn="l" defTabSz="777811" rtl="0" fontAlgn="base">
              <a:lnSpc>
                <a:spcPct val="90000"/>
              </a:lnSpc>
              <a:spcBef>
                <a:spcPct val="0"/>
              </a:spcBef>
              <a:spcAft>
                <a:spcPts val="511"/>
              </a:spcAft>
              <a:buClr>
                <a:srgbClr val="0098C7"/>
              </a:buClr>
              <a:buFont typeface="Wingdings" pitchFamily="2" charset="2"/>
              <a:buChar char="§"/>
              <a:defRPr sz="1500" kern="1200">
                <a:solidFill>
                  <a:srgbClr val="4E4641"/>
                </a:solidFill>
                <a:latin typeface="+mn-lt"/>
                <a:ea typeface="+mn-ea"/>
                <a:cs typeface="+mn-cs"/>
              </a:defRPr>
            </a:lvl1pPr>
            <a:lvl2pPr marL="303007" indent="-154210" algn="l" defTabSz="777811" rtl="0" fontAlgn="base">
              <a:lnSpc>
                <a:spcPct val="90000"/>
              </a:lnSpc>
              <a:spcBef>
                <a:spcPct val="0"/>
              </a:spcBef>
              <a:spcAft>
                <a:spcPts val="511"/>
              </a:spcAft>
              <a:buClr>
                <a:srgbClr val="AC2B37"/>
              </a:buClr>
              <a:buFont typeface="Wingdings" pitchFamily="2" charset="2"/>
              <a:buChar char="§"/>
              <a:defRPr sz="1400" kern="1200">
                <a:solidFill>
                  <a:srgbClr val="4E4641"/>
                </a:solidFill>
                <a:latin typeface="+mn-lt"/>
                <a:ea typeface="+mn-ea"/>
                <a:cs typeface="+mn-cs"/>
              </a:defRPr>
            </a:lvl2pPr>
            <a:lvl3pPr marL="457217" indent="-140682" algn="l" defTabSz="777811" rtl="0" fontAlgn="base">
              <a:lnSpc>
                <a:spcPct val="90000"/>
              </a:lnSpc>
              <a:spcBef>
                <a:spcPct val="0"/>
              </a:spcBef>
              <a:spcAft>
                <a:spcPts val="511"/>
              </a:spcAft>
              <a:buClr>
                <a:schemeClr val="accent2"/>
              </a:buClr>
              <a:buFont typeface="Arial" pitchFamily="34" charset="0"/>
              <a:buChar char="•"/>
              <a:defRPr sz="1200" kern="1200">
                <a:solidFill>
                  <a:srgbClr val="4E4641"/>
                </a:solidFill>
                <a:latin typeface="+mn-lt"/>
                <a:ea typeface="+mn-ea"/>
                <a:cs typeface="+mn-cs"/>
              </a:defRPr>
            </a:lvl3pPr>
            <a:lvl4pPr marL="606016" indent="-140682" algn="l" defTabSz="777811" rtl="0" fontAlgn="base">
              <a:lnSpc>
                <a:spcPct val="90000"/>
              </a:lnSpc>
              <a:spcBef>
                <a:spcPct val="0"/>
              </a:spcBef>
              <a:spcAft>
                <a:spcPts val="511"/>
              </a:spcAft>
              <a:buClr>
                <a:schemeClr val="bg2"/>
              </a:buClr>
              <a:buFont typeface="Arial" pitchFamily="34" charset="0"/>
              <a:buChar char="–"/>
              <a:defRPr sz="1000" kern="1200">
                <a:solidFill>
                  <a:srgbClr val="4E4641"/>
                </a:solidFill>
                <a:latin typeface="+mn-lt"/>
                <a:ea typeface="+mn-ea"/>
                <a:cs typeface="+mn-cs"/>
              </a:defRPr>
            </a:lvl4pPr>
            <a:lvl5pPr marL="1370299" indent="-163679" algn="l" defTabSz="777811" rtl="0" fontAlgn="base">
              <a:spcBef>
                <a:spcPct val="0"/>
              </a:spcBef>
              <a:spcAft>
                <a:spcPct val="0"/>
              </a:spcAft>
              <a:buClr>
                <a:srgbClr val="B1B1B1"/>
              </a:buClr>
              <a:buFont typeface="Arial" pitchFamily="34" charset="0"/>
              <a:buChar char="–"/>
              <a:defRPr sz="1400" kern="1200">
                <a:solidFill>
                  <a:srgbClr val="494949"/>
                </a:solidFill>
                <a:latin typeface="+mn-lt"/>
                <a:ea typeface="+mn-ea"/>
                <a:cs typeface="+mn-cs"/>
              </a:defRPr>
            </a:lvl5pPr>
            <a:lvl6pPr marL="2142563" indent="-194779" algn="l" defTabSz="779114"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120" indent="-194779" algn="l" defTabSz="779114"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1677" indent="-194779" algn="l" defTabSz="779114"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233" indent="-194779" algn="l" defTabSz="779114"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r>
              <a:rPr lang="en-US" sz="1200" dirty="0">
                <a:solidFill>
                  <a:schemeClr val="tx1"/>
                </a:solidFill>
              </a:rPr>
              <a:t>Simple and easy to transfer SharePoint files to Azure Storage using Logic Apps</a:t>
            </a:r>
          </a:p>
          <a:p>
            <a:r>
              <a:rPr lang="en-US" sz="1200" dirty="0">
                <a:solidFill>
                  <a:schemeClr val="tx1"/>
                </a:solidFill>
              </a:rPr>
              <a:t>Supported connecting Azure Storage through Private endpoint</a:t>
            </a:r>
          </a:p>
          <a:p>
            <a:r>
              <a:rPr lang="en-US" sz="1400" b="1" kern="1200" dirty="0">
                <a:latin typeface="+mj-lt"/>
                <a:ea typeface="+mj-ea"/>
                <a:cs typeface="+mj-cs"/>
              </a:rPr>
              <a:t>Trade-offs</a:t>
            </a:r>
            <a:r>
              <a:rPr lang="en-US" sz="1400" kern="1200" dirty="0">
                <a:latin typeface="+mj-lt"/>
                <a:ea typeface="+mj-ea"/>
                <a:cs typeface="+mj-cs"/>
              </a:rPr>
              <a:t> </a:t>
            </a:r>
            <a:r>
              <a:rPr lang="en-US" sz="1400" dirty="0"/>
              <a:t>:</a:t>
            </a:r>
          </a:p>
          <a:p>
            <a:pPr lvl="1"/>
            <a:r>
              <a:rPr lang="en-US" sz="1200" dirty="0">
                <a:solidFill>
                  <a:schemeClr val="tx1"/>
                </a:solidFill>
              </a:rPr>
              <a:t>Not support if copy large files (&gt;100 MB)</a:t>
            </a:r>
          </a:p>
          <a:p>
            <a:pPr marL="0" indent="0">
              <a:buNone/>
            </a:pPr>
            <a:endParaRPr lang="en-US" sz="1400" dirty="0"/>
          </a:p>
        </p:txBody>
      </p:sp>
    </p:spTree>
    <p:extLst>
      <p:ext uri="{BB962C8B-B14F-4D97-AF65-F5344CB8AC3E}">
        <p14:creationId xmlns:p14="http://schemas.microsoft.com/office/powerpoint/2010/main" val="70794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0114-66F3-5C04-85D9-42D4B98A3704}"/>
              </a:ext>
            </a:extLst>
          </p:cNvPr>
          <p:cNvSpPr>
            <a:spLocks noGrp="1"/>
          </p:cNvSpPr>
          <p:nvPr>
            <p:ph type="title"/>
          </p:nvPr>
        </p:nvSpPr>
        <p:spPr/>
        <p:txBody>
          <a:bodyPr/>
          <a:lstStyle/>
          <a:p>
            <a:r>
              <a:rPr lang="en-US" dirty="0"/>
              <a:t>Sync SharePoint Files with ADF (Timer Trigger)</a:t>
            </a:r>
            <a:endParaRPr lang="en-IN" dirty="0"/>
          </a:p>
        </p:txBody>
      </p:sp>
      <p:pic>
        <p:nvPicPr>
          <p:cNvPr id="3" name="Picture 2">
            <a:extLst>
              <a:ext uri="{FF2B5EF4-FFF2-40B4-BE49-F238E27FC236}">
                <a16:creationId xmlns:a16="http://schemas.microsoft.com/office/drawing/2014/main" id="{DF1568D6-56F6-4EF8-672F-D23FB9E339A2}"/>
              </a:ext>
            </a:extLst>
          </p:cNvPr>
          <p:cNvPicPr>
            <a:picLocks noChangeAspect="1"/>
          </p:cNvPicPr>
          <p:nvPr/>
        </p:nvPicPr>
        <p:blipFill>
          <a:blip r:embed="rId2"/>
          <a:stretch>
            <a:fillRect/>
          </a:stretch>
        </p:blipFill>
        <p:spPr>
          <a:xfrm>
            <a:off x="548092" y="1169316"/>
            <a:ext cx="10908572" cy="3411811"/>
          </a:xfrm>
          <a:prstGeom prst="rect">
            <a:avLst/>
          </a:prstGeom>
          <a:ln>
            <a:noFill/>
          </a:ln>
          <a:effectLst>
            <a:softEdge rad="112500"/>
          </a:effectLst>
        </p:spPr>
      </p:pic>
      <p:sp>
        <p:nvSpPr>
          <p:cNvPr id="4" name="TextBox 3">
            <a:extLst>
              <a:ext uri="{FF2B5EF4-FFF2-40B4-BE49-F238E27FC236}">
                <a16:creationId xmlns:a16="http://schemas.microsoft.com/office/drawing/2014/main" id="{9B8B16A0-DB32-A4BC-7C80-4BB8814D99E6}"/>
              </a:ext>
            </a:extLst>
          </p:cNvPr>
          <p:cNvSpPr txBox="1"/>
          <p:nvPr/>
        </p:nvSpPr>
        <p:spPr>
          <a:xfrm>
            <a:off x="623392" y="4645887"/>
            <a:ext cx="5112568" cy="2024657"/>
          </a:xfrm>
          <a:prstGeom prst="rect">
            <a:avLst/>
          </a:prstGeom>
          <a:noFill/>
        </p:spPr>
        <p:txBody>
          <a:bodyPr wrap="square" rtlCol="0">
            <a:spAutoFit/>
          </a:bodyPr>
          <a:lstStyle/>
          <a:p>
            <a:pPr marL="140682" marR="0" lvl="0"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100" dirty="0">
                <a:solidFill>
                  <a:srgbClr val="4E4641"/>
                </a:solidFill>
              </a:rPr>
              <a:t>Supported transferring large SharePoint files to Azure Storage Account (or) ADLS.</a:t>
            </a:r>
          </a:p>
          <a:p>
            <a:pPr marL="140682" lvl="1" indent="-140682" defTabSz="777811" fontAlgn="base">
              <a:lnSpc>
                <a:spcPct val="120000"/>
              </a:lnSpc>
              <a:spcBef>
                <a:spcPct val="0"/>
              </a:spcBef>
              <a:spcAft>
                <a:spcPts val="511"/>
              </a:spcAft>
              <a:buClr>
                <a:srgbClr val="0098C7"/>
              </a:buClr>
              <a:buSzPts val="1000"/>
              <a:buFont typeface="Wingdings" pitchFamily="2" charset="2"/>
              <a:buChar char="§"/>
              <a:tabLst>
                <a:tab pos="457200" algn="l"/>
              </a:tabLst>
            </a:pPr>
            <a:r>
              <a:rPr lang="en-US" sz="1100" dirty="0"/>
              <a:t>Supported connecting Azure Storage through Private endpoint.</a:t>
            </a:r>
            <a:endParaRPr lang="en-US" sz="1100" dirty="0">
              <a:solidFill>
                <a:srgbClr val="4E4641"/>
              </a:solidFill>
            </a:endParaRPr>
          </a:p>
          <a:p>
            <a:pPr marL="140682" lvl="1" indent="-140682" defTabSz="777811" fontAlgn="base">
              <a:lnSpc>
                <a:spcPct val="170000"/>
              </a:lnSpc>
              <a:spcBef>
                <a:spcPct val="0"/>
              </a:spcBef>
              <a:spcAft>
                <a:spcPts val="511"/>
              </a:spcAft>
              <a:buClr>
                <a:srgbClr val="0098C7"/>
              </a:buClr>
              <a:buSzPts val="1000"/>
              <a:buFont typeface="Wingdings" pitchFamily="2" charset="2"/>
              <a:buChar char="§"/>
              <a:tabLst>
                <a:tab pos="457200" algn="l"/>
              </a:tabLst>
            </a:pPr>
            <a:r>
              <a:rPr lang="en-US" sz="1100" dirty="0">
                <a:solidFill>
                  <a:srgbClr val="4E4641"/>
                </a:solidFill>
              </a:rPr>
              <a:t>Selectively files-based type of document and Modified date using SharePoint Graph API with Service Principle (or) Managed Identity Authorization </a:t>
            </a:r>
          </a:p>
          <a:p>
            <a:pPr marL="140682" lvl="1"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100" dirty="0">
                <a:solidFill>
                  <a:srgbClr val="4E4641"/>
                </a:solidFill>
              </a:rPr>
              <a:t>Logged Metadata details of files</a:t>
            </a:r>
          </a:p>
          <a:p>
            <a:pPr marL="140682" lvl="1"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100" dirty="0">
                <a:solidFill>
                  <a:srgbClr val="4E4641"/>
                </a:solidFill>
              </a:rPr>
              <a:t>Pulled only Delta files in Subsequent request </a:t>
            </a:r>
            <a:endParaRPr lang="en-US" sz="1100" dirty="0">
              <a:solidFill>
                <a:schemeClr val="tx2">
                  <a:lumMod val="50000"/>
                </a:schemeClr>
              </a:solidFill>
            </a:endParaRPr>
          </a:p>
        </p:txBody>
      </p:sp>
      <p:sp>
        <p:nvSpPr>
          <p:cNvPr id="5" name="TextBox 4">
            <a:extLst>
              <a:ext uri="{FF2B5EF4-FFF2-40B4-BE49-F238E27FC236}">
                <a16:creationId xmlns:a16="http://schemas.microsoft.com/office/drawing/2014/main" id="{2F321E33-162D-2ACE-723D-A48AC9B881F9}"/>
              </a:ext>
            </a:extLst>
          </p:cNvPr>
          <p:cNvSpPr txBox="1"/>
          <p:nvPr/>
        </p:nvSpPr>
        <p:spPr>
          <a:xfrm>
            <a:off x="5807968" y="4645887"/>
            <a:ext cx="3395330" cy="1300356"/>
          </a:xfrm>
          <a:prstGeom prst="rect">
            <a:avLst/>
          </a:prstGeom>
          <a:noFill/>
        </p:spPr>
        <p:txBody>
          <a:bodyPr wrap="square" rtlCol="0">
            <a:spAutoFit/>
          </a:bodyPr>
          <a:lstStyle/>
          <a:p>
            <a:pPr marL="140682" lvl="1"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200" b="1" kern="1200" dirty="0">
                <a:latin typeface="+mj-lt"/>
                <a:ea typeface="+mj-ea"/>
                <a:cs typeface="+mj-cs"/>
              </a:rPr>
              <a:t>Trade-offs</a:t>
            </a:r>
            <a:r>
              <a:rPr lang="en-US" sz="1200" kern="1200" dirty="0">
                <a:latin typeface="+mj-lt"/>
                <a:ea typeface="+mj-ea"/>
                <a:cs typeface="+mj-cs"/>
              </a:rPr>
              <a:t> </a:t>
            </a:r>
            <a:r>
              <a:rPr lang="en-US" sz="1200" dirty="0"/>
              <a:t>:</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200" dirty="0">
                <a:solidFill>
                  <a:srgbClr val="4E4641"/>
                </a:solidFill>
              </a:rPr>
              <a:t>Expertise required to implement ADF pipeline</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200" dirty="0">
                <a:solidFill>
                  <a:srgbClr val="4E4641"/>
                </a:solidFill>
              </a:rPr>
              <a:t>ADF Pipeline triggered even No changes in SharePoint.</a:t>
            </a:r>
          </a:p>
          <a:p>
            <a:endParaRPr lang="en-US" sz="1200" dirty="0" err="1">
              <a:solidFill>
                <a:schemeClr val="tx2">
                  <a:lumMod val="50000"/>
                </a:schemeClr>
              </a:solidFill>
            </a:endParaRPr>
          </a:p>
        </p:txBody>
      </p:sp>
    </p:spTree>
    <p:extLst>
      <p:ext uri="{BB962C8B-B14F-4D97-AF65-F5344CB8AC3E}">
        <p14:creationId xmlns:p14="http://schemas.microsoft.com/office/powerpoint/2010/main" val="87793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DCE5-C510-573A-8274-650FDEBA3638}"/>
              </a:ext>
            </a:extLst>
          </p:cNvPr>
          <p:cNvSpPr>
            <a:spLocks noGrp="1"/>
          </p:cNvSpPr>
          <p:nvPr>
            <p:ph type="title"/>
          </p:nvPr>
        </p:nvSpPr>
        <p:spPr/>
        <p:txBody>
          <a:bodyPr/>
          <a:lstStyle/>
          <a:p>
            <a:r>
              <a:rPr lang="en-US" dirty="0"/>
              <a:t>Sync SharePoint Files with ADF (Event based Trigger)</a:t>
            </a:r>
          </a:p>
        </p:txBody>
      </p:sp>
      <p:pic>
        <p:nvPicPr>
          <p:cNvPr id="3" name="Content Placeholder 12">
            <a:extLst>
              <a:ext uri="{FF2B5EF4-FFF2-40B4-BE49-F238E27FC236}">
                <a16:creationId xmlns:a16="http://schemas.microsoft.com/office/drawing/2014/main" id="{E7CFE921-7FCE-25FA-F49F-E949444AE461}"/>
              </a:ext>
            </a:extLst>
          </p:cNvPr>
          <p:cNvPicPr>
            <a:picLocks noChangeAspect="1"/>
          </p:cNvPicPr>
          <p:nvPr/>
        </p:nvPicPr>
        <p:blipFill>
          <a:blip r:embed="rId2"/>
          <a:stretch>
            <a:fillRect/>
          </a:stretch>
        </p:blipFill>
        <p:spPr>
          <a:xfrm>
            <a:off x="1156152" y="1183928"/>
            <a:ext cx="7596256" cy="5135682"/>
          </a:xfrm>
          <a:prstGeom prst="rect">
            <a:avLst/>
          </a:prstGeom>
          <a:ln>
            <a:noFill/>
          </a:ln>
          <a:effectLst>
            <a:softEdge rad="112500"/>
          </a:effectLst>
        </p:spPr>
      </p:pic>
    </p:spTree>
    <p:extLst>
      <p:ext uri="{BB962C8B-B14F-4D97-AF65-F5344CB8AC3E}">
        <p14:creationId xmlns:p14="http://schemas.microsoft.com/office/powerpoint/2010/main" val="421468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E0F6-631C-88FA-2023-24222D31C3F4}"/>
              </a:ext>
            </a:extLst>
          </p:cNvPr>
          <p:cNvSpPr>
            <a:spLocks noGrp="1"/>
          </p:cNvSpPr>
          <p:nvPr>
            <p:ph type="title"/>
          </p:nvPr>
        </p:nvSpPr>
        <p:spPr/>
        <p:txBody>
          <a:bodyPr/>
          <a:lstStyle/>
          <a:p>
            <a:r>
              <a:rPr lang="en-US" dirty="0"/>
              <a:t>Options Comparison</a:t>
            </a:r>
            <a:endParaRPr lang="en-IN" dirty="0"/>
          </a:p>
        </p:txBody>
      </p:sp>
      <p:graphicFrame>
        <p:nvGraphicFramePr>
          <p:cNvPr id="3" name="Table 2">
            <a:extLst>
              <a:ext uri="{FF2B5EF4-FFF2-40B4-BE49-F238E27FC236}">
                <a16:creationId xmlns:a16="http://schemas.microsoft.com/office/drawing/2014/main" id="{E693EE24-3350-1760-AF05-F928CE95F9AB}"/>
              </a:ext>
            </a:extLst>
          </p:cNvPr>
          <p:cNvGraphicFramePr>
            <a:graphicFrameLocks noGrp="1"/>
          </p:cNvGraphicFramePr>
          <p:nvPr>
            <p:extLst>
              <p:ext uri="{D42A27DB-BD31-4B8C-83A1-F6EECF244321}">
                <p14:modId xmlns:p14="http://schemas.microsoft.com/office/powerpoint/2010/main" val="1079654618"/>
              </p:ext>
            </p:extLst>
          </p:nvPr>
        </p:nvGraphicFramePr>
        <p:xfrm>
          <a:off x="623392" y="1412776"/>
          <a:ext cx="10585176" cy="4565030"/>
        </p:xfrm>
        <a:graphic>
          <a:graphicData uri="http://schemas.openxmlformats.org/drawingml/2006/table">
            <a:tbl>
              <a:tblPr>
                <a:tableStyleId>{5C22544A-7EE6-4342-B048-85BDC9FD1C3A}</a:tableStyleId>
              </a:tblPr>
              <a:tblGrid>
                <a:gridCol w="2175037">
                  <a:extLst>
                    <a:ext uri="{9D8B030D-6E8A-4147-A177-3AD203B41FA5}">
                      <a16:colId xmlns:a16="http://schemas.microsoft.com/office/drawing/2014/main" val="170953875"/>
                    </a:ext>
                  </a:extLst>
                </a:gridCol>
                <a:gridCol w="2303927">
                  <a:extLst>
                    <a:ext uri="{9D8B030D-6E8A-4147-A177-3AD203B41FA5}">
                      <a16:colId xmlns:a16="http://schemas.microsoft.com/office/drawing/2014/main" val="1423572550"/>
                    </a:ext>
                  </a:extLst>
                </a:gridCol>
                <a:gridCol w="2738935">
                  <a:extLst>
                    <a:ext uri="{9D8B030D-6E8A-4147-A177-3AD203B41FA5}">
                      <a16:colId xmlns:a16="http://schemas.microsoft.com/office/drawing/2014/main" val="2281595038"/>
                    </a:ext>
                  </a:extLst>
                </a:gridCol>
                <a:gridCol w="3367277">
                  <a:extLst>
                    <a:ext uri="{9D8B030D-6E8A-4147-A177-3AD203B41FA5}">
                      <a16:colId xmlns:a16="http://schemas.microsoft.com/office/drawing/2014/main" val="2495665832"/>
                    </a:ext>
                  </a:extLst>
                </a:gridCol>
              </a:tblGrid>
              <a:tr h="490281">
                <a:tc>
                  <a:txBody>
                    <a:bodyPr/>
                    <a:lstStyle/>
                    <a:p>
                      <a:pPr algn="ctr" fontAlgn="b"/>
                      <a:r>
                        <a:rPr lang="en-IN" sz="1200" b="1" u="none" strike="noStrike" dirty="0">
                          <a:effectLst/>
                        </a:rPr>
                        <a:t>Criteria</a:t>
                      </a:r>
                      <a:endParaRPr lang="en-IN"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1" u="none" strike="noStrike" dirty="0">
                          <a:effectLst/>
                        </a:rPr>
                        <a:t>Option1: </a:t>
                      </a:r>
                    </a:p>
                    <a:p>
                      <a:pPr algn="ctr" fontAlgn="b"/>
                      <a:r>
                        <a:rPr lang="en-IN" sz="1200" b="1" u="none" strike="noStrike" dirty="0">
                          <a:effectLst/>
                        </a:rPr>
                        <a:t>Direct SharePoint Integration + Split File Solution</a:t>
                      </a:r>
                      <a:endParaRPr lang="en-IN"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200" b="1" u="none" strike="noStrike" dirty="0">
                          <a:effectLst/>
                        </a:rPr>
                        <a:t>Option2:</a:t>
                      </a:r>
                    </a:p>
                    <a:p>
                      <a:pPr algn="ctr" fontAlgn="b"/>
                      <a:r>
                        <a:rPr lang="en-IN" sz="1200" b="1" u="none" strike="noStrike" dirty="0">
                          <a:effectLst/>
                        </a:rPr>
                        <a:t>Sync SharePoint Files using Power Automate</a:t>
                      </a:r>
                      <a:endParaRPr lang="en-IN"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rPr>
                        <a:t>Option 3: </a:t>
                      </a:r>
                    </a:p>
                    <a:p>
                      <a:pPr algn="ctr" fontAlgn="b"/>
                      <a:r>
                        <a:rPr lang="en-US" sz="1200" b="1" u="none" strike="noStrike" dirty="0">
                          <a:effectLst/>
                        </a:rPr>
                        <a:t>Sync SharePoint Files Using Azure Data </a:t>
                      </a:r>
                      <a:r>
                        <a:rPr lang="en-US" sz="1200" b="1" u="none" strike="noStrike">
                          <a:effectLst/>
                        </a:rPr>
                        <a:t>Factory and </a:t>
                      </a:r>
                      <a:r>
                        <a:rPr lang="en-US" sz="1200" b="1" u="none" strike="noStrike" dirty="0">
                          <a:effectLst/>
                        </a:rPr>
                        <a:t>Triggers</a:t>
                      </a:r>
                      <a:endParaRPr lang="en-US"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6385500"/>
                  </a:ext>
                </a:extLst>
              </a:tr>
              <a:tr h="528557">
                <a:tc>
                  <a:txBody>
                    <a:bodyPr/>
                    <a:lstStyle/>
                    <a:p>
                      <a:pPr algn="l" fontAlgn="b"/>
                      <a:r>
                        <a:rPr lang="en-US" sz="1200" u="none" strike="noStrike">
                          <a:effectLst/>
                        </a:rPr>
                        <a:t>File Size for Generative Answers</a:t>
                      </a:r>
                      <a:endParaRPr lang="en-US" sz="12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u="none" strike="noStrike" dirty="0">
                          <a:effectLst/>
                        </a:rPr>
                        <a:t>Files are split, Larger than 3 MB</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u="none" strike="noStrike">
                          <a:effectLst/>
                        </a:rPr>
                        <a:t>up to 100 MB</a:t>
                      </a:r>
                      <a:endParaRPr lang="en-IN" sz="12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u="none" strike="noStrike" dirty="0">
                          <a:effectLst/>
                        </a:rPr>
                        <a:t>up to 100 MB</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1309598"/>
                  </a:ext>
                </a:extLst>
              </a:tr>
              <a:tr h="264278">
                <a:tc>
                  <a:txBody>
                    <a:bodyPr/>
                    <a:lstStyle/>
                    <a:p>
                      <a:pPr algn="l" fontAlgn="b"/>
                      <a:r>
                        <a:rPr lang="en-US" sz="1200" u="none" strike="noStrike" dirty="0">
                          <a:effectLst/>
                        </a:rPr>
                        <a:t>File Size Limitation for Sync from SharePoint to MS Azure</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u="none" strike="noStrike">
                          <a:effectLst/>
                        </a:rPr>
                        <a:t>NA</a:t>
                      </a:r>
                      <a:endParaRPr lang="en-IN" sz="12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Support file size &lt; 100 MB</a:t>
                      </a:r>
                      <a:endParaRPr lang="en-US"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Supports file size &gt; 100 MB</a:t>
                      </a:r>
                      <a:endParaRPr lang="en-US"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7488810"/>
                  </a:ext>
                </a:extLst>
              </a:tr>
              <a:tr h="730867">
                <a:tc>
                  <a:txBody>
                    <a:bodyPr/>
                    <a:lstStyle/>
                    <a:p>
                      <a:pPr algn="l" fontAlgn="b"/>
                      <a:r>
                        <a:rPr lang="en-IN" sz="1200" u="none" strike="noStrike">
                          <a:effectLst/>
                        </a:rPr>
                        <a:t>Complexity of Implementation</a:t>
                      </a:r>
                      <a:endParaRPr lang="en-IN" sz="12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S</a:t>
                      </a:r>
                      <a:r>
                        <a:rPr lang="en-IN" sz="1200" u="none" strike="noStrike" kern="1200" dirty="0" err="1">
                          <a:solidFill>
                            <a:schemeClr val="dk1"/>
                          </a:solidFill>
                          <a:effectLst/>
                          <a:latin typeface="+mn-lt"/>
                          <a:ea typeface="+mn-ea"/>
                          <a:cs typeface="+mn-cs"/>
                        </a:rPr>
                        <a:t>imple</a:t>
                      </a:r>
                      <a:endParaRPr lang="en-IN" sz="1200" u="none" strike="noStrike" kern="1200" dirty="0">
                        <a:solidFill>
                          <a:schemeClr val="dk1"/>
                        </a:solidFill>
                        <a:effectLst/>
                        <a:latin typeface="+mn-lt"/>
                        <a:ea typeface="+mn-ea"/>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u="none" strike="noStrike" dirty="0">
                          <a:effectLst/>
                        </a:rPr>
                        <a:t>Simple</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Additional Development and maintenance effort for ADF pipelines and Logic apps</a:t>
                      </a:r>
                      <a:endParaRPr lang="en-US"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8354923"/>
                  </a:ext>
                </a:extLst>
              </a:tr>
              <a:tr h="528557">
                <a:tc>
                  <a:txBody>
                    <a:bodyPr/>
                    <a:lstStyle/>
                    <a:p>
                      <a:pPr algn="l" fontAlgn="b"/>
                      <a:r>
                        <a:rPr lang="en-IN" sz="1200" u="none" strike="noStrike">
                          <a:effectLst/>
                        </a:rPr>
                        <a:t>Permissions</a:t>
                      </a:r>
                      <a:endParaRPr lang="en-IN" sz="12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User permissions are retained as in SharePoint</a:t>
                      </a:r>
                      <a:endParaRPr lang="en-US"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Permissions to be managed at Copilot level</a:t>
                      </a:r>
                      <a:endParaRPr lang="en-US"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Permissions to be managed at Copilot level</a:t>
                      </a:r>
                      <a:endParaRPr lang="en-US"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565370"/>
                  </a:ext>
                </a:extLst>
              </a:tr>
              <a:tr h="528557">
                <a:tc>
                  <a:txBody>
                    <a:bodyPr/>
                    <a:lstStyle/>
                    <a:p>
                      <a:pPr algn="l" fontAlgn="b"/>
                      <a:r>
                        <a:rPr lang="en-IN" sz="1200" u="none" strike="noStrike" dirty="0">
                          <a:effectLst/>
                        </a:rPr>
                        <a:t>LLM Model</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u="none" strike="noStrike">
                          <a:effectLst/>
                        </a:rPr>
                        <a:t>GPT 3.5 Turbo</a:t>
                      </a:r>
                      <a:endParaRPr lang="en-IN" sz="12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a:effectLst/>
                        </a:rPr>
                        <a:t>Optional(GPT 3.5 Turbo, GPT 4 and other models)</a:t>
                      </a:r>
                      <a:endParaRPr lang="en-US" sz="12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Optional(GPT 3.5 Turbo, GPT 4 and other models)</a:t>
                      </a:r>
                      <a:endParaRPr lang="en-US"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6735063"/>
                  </a:ext>
                </a:extLst>
              </a:tr>
              <a:tr h="528557">
                <a:tc>
                  <a:txBody>
                    <a:bodyPr/>
                    <a:lstStyle/>
                    <a:p>
                      <a:pPr algn="l" fontAlgn="b"/>
                      <a:r>
                        <a:rPr lang="en-IN" sz="1200" u="none" strike="noStrike" dirty="0">
                          <a:effectLst/>
                        </a:rPr>
                        <a:t>LLM Model Customizations</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u="none" strike="noStrike" dirty="0">
                          <a:effectLst/>
                        </a:rPr>
                        <a:t>Limited Customization Options</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u="none" strike="noStrike" dirty="0">
                          <a:effectLst/>
                        </a:rPr>
                        <a:t>Additional Model customizations</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u="none" strike="noStrike" dirty="0">
                          <a:effectLst/>
                        </a:rPr>
                        <a:t>Additional Model customizations</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3801622"/>
                  </a:ext>
                </a:extLst>
              </a:tr>
              <a:tr h="792835">
                <a:tc>
                  <a:txBody>
                    <a:bodyPr/>
                    <a:lstStyle/>
                    <a:p>
                      <a:pPr algn="l" fontAlgn="b"/>
                      <a:r>
                        <a:rPr lang="en-IN" sz="1200" u="none" strike="noStrike" dirty="0">
                          <a:effectLst/>
                        </a:rPr>
                        <a:t>Cost</a:t>
                      </a:r>
                      <a:endParaRPr lang="en-IN"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200" u="none" strike="noStrike">
                          <a:effectLst/>
                        </a:rPr>
                        <a:t>200 USD/25K messages</a:t>
                      </a:r>
                      <a:endParaRPr lang="en-IN" sz="12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Cost estimate is based on the LLM Model, number of tokens and Azure AI Search </a:t>
                      </a:r>
                      <a:endParaRPr lang="en-US"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u="none" strike="noStrike" dirty="0">
                          <a:effectLst/>
                        </a:rPr>
                        <a:t>Cost estimate is based on the LLM Model, number of tokens and Azure AI Search</a:t>
                      </a:r>
                      <a:endParaRPr lang="en-US" sz="12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627545"/>
                  </a:ext>
                </a:extLst>
              </a:tr>
            </a:tbl>
          </a:graphicData>
        </a:graphic>
      </p:graphicFrame>
    </p:spTree>
    <p:extLst>
      <p:ext uri="{BB962C8B-B14F-4D97-AF65-F5344CB8AC3E}">
        <p14:creationId xmlns:p14="http://schemas.microsoft.com/office/powerpoint/2010/main" val="222839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0496-B43C-61FF-74A8-628E94BBDF5E}"/>
              </a:ext>
            </a:extLst>
          </p:cNvPr>
          <p:cNvSpPr>
            <a:spLocks noGrp="1"/>
          </p:cNvSpPr>
          <p:nvPr>
            <p:ph type="title"/>
          </p:nvPr>
        </p:nvSpPr>
        <p:spPr>
          <a:xfrm>
            <a:off x="407368" y="116632"/>
            <a:ext cx="11008413" cy="792163"/>
          </a:xfrm>
        </p:spPr>
        <p:txBody>
          <a:bodyPr/>
          <a:lstStyle/>
          <a:p>
            <a:r>
              <a:rPr lang="en-US" dirty="0"/>
              <a:t>Conversion of PPT file to PDF  file (&gt; =3MB) </a:t>
            </a:r>
            <a:br>
              <a:rPr lang="en-US" dirty="0"/>
            </a:br>
            <a:r>
              <a:rPr lang="en-US" dirty="0"/>
              <a:t>using OneDrive Converter</a:t>
            </a:r>
          </a:p>
        </p:txBody>
      </p:sp>
      <p:sp>
        <p:nvSpPr>
          <p:cNvPr id="3" name="TextBox 2">
            <a:extLst>
              <a:ext uri="{FF2B5EF4-FFF2-40B4-BE49-F238E27FC236}">
                <a16:creationId xmlns:a16="http://schemas.microsoft.com/office/drawing/2014/main" id="{50805280-8308-EE3A-AE90-8EE977D1E31A}"/>
              </a:ext>
            </a:extLst>
          </p:cNvPr>
          <p:cNvSpPr txBox="1"/>
          <p:nvPr/>
        </p:nvSpPr>
        <p:spPr>
          <a:xfrm>
            <a:off x="7680176" y="3429000"/>
            <a:ext cx="4668067" cy="2806922"/>
          </a:xfrm>
          <a:prstGeom prst="rect">
            <a:avLst/>
          </a:prstGeom>
          <a:noFill/>
        </p:spPr>
        <p:txBody>
          <a:bodyPr wrap="square" rtlCol="0">
            <a:spAutoFit/>
          </a:bodyPr>
          <a:lstStyle/>
          <a:p>
            <a:pPr marL="0" lvl="1" defTabSz="777811" fontAlgn="base">
              <a:lnSpc>
                <a:spcPct val="90000"/>
              </a:lnSpc>
              <a:spcBef>
                <a:spcPct val="0"/>
              </a:spcBef>
              <a:spcAft>
                <a:spcPts val="511"/>
              </a:spcAft>
              <a:buClr>
                <a:srgbClr val="0098C7"/>
              </a:buClr>
              <a:buSzPts val="1000"/>
              <a:tabLst>
                <a:tab pos="457200" algn="l"/>
              </a:tabLst>
            </a:pPr>
            <a:r>
              <a:rPr lang="en-US" sz="1200" b="1" kern="1200" dirty="0">
                <a:latin typeface="+mj-lt"/>
                <a:ea typeface="+mj-ea"/>
                <a:cs typeface="+mj-cs"/>
              </a:rPr>
              <a:t>Trade-offs</a:t>
            </a:r>
            <a:r>
              <a:rPr lang="en-US" sz="1200" kern="1200" dirty="0">
                <a:latin typeface="+mj-lt"/>
                <a:ea typeface="+mj-ea"/>
                <a:cs typeface="+mj-cs"/>
              </a:rPr>
              <a:t> </a:t>
            </a:r>
            <a:r>
              <a:rPr lang="en-US" sz="1200" dirty="0"/>
              <a:t>:</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200" dirty="0">
                <a:solidFill>
                  <a:srgbClr val="4E4641"/>
                </a:solidFill>
              </a:rPr>
              <a:t>Still, it </a:t>
            </a:r>
            <a:r>
              <a:rPr lang="en-US" sz="1050" dirty="0">
                <a:solidFill>
                  <a:srgbClr val="4E4641"/>
                </a:solidFill>
              </a:rPr>
              <a:t>is in preview.</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Additional Step to  Stage file in  One Drive from SharePoint.</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Another  additional step to clean staged file after conversion.</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Throwing exceptions for some files while converting file with error code </a:t>
            </a:r>
            <a:r>
              <a:rPr lang="en-US" sz="1050" b="1" dirty="0">
                <a:solidFill>
                  <a:srgbClr val="4E4641"/>
                </a:solidFill>
              </a:rPr>
              <a:t>PPTCannotInstallFonts</a:t>
            </a:r>
            <a:r>
              <a:rPr lang="en-US" sz="1050" dirty="0">
                <a:solidFill>
                  <a:srgbClr val="4E4641"/>
                </a:solidFill>
              </a:rPr>
              <a:t>.</a:t>
            </a:r>
          </a:p>
          <a:p>
            <a:pPr marL="457148" lvl="2" defTabSz="777811" fontAlgn="base">
              <a:lnSpc>
                <a:spcPct val="90000"/>
              </a:lnSpc>
              <a:spcBef>
                <a:spcPct val="0"/>
              </a:spcBef>
              <a:spcAft>
                <a:spcPts val="511"/>
              </a:spcAft>
              <a:buClr>
                <a:srgbClr val="0098C7"/>
              </a:buClr>
              <a:buSzPts val="1000"/>
              <a:tabLst>
                <a:tab pos="457200" algn="l"/>
              </a:tabLst>
            </a:pPr>
            <a:r>
              <a:rPr lang="en-US" sz="1050" i="1" u="sng" dirty="0">
                <a:solidFill>
                  <a:srgbClr val="4E4641"/>
                </a:solidFill>
              </a:rPr>
              <a:t>Error</a:t>
            </a:r>
            <a:r>
              <a:rPr lang="en-US" sz="1050" dirty="0">
                <a:solidFill>
                  <a:srgbClr val="4E4641"/>
                </a:solidFill>
              </a:rPr>
              <a:t>: </a:t>
            </a:r>
            <a:r>
              <a:rPr lang="en-US" sz="1050" i="1" dirty="0">
                <a:solidFill>
                  <a:srgbClr val="4E4641"/>
                </a:solidFill>
              </a:rPr>
              <a:t>Conversion of this file to PDF is not supported (invalidFileFormat / Error from Office Service. </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Even no guarantee on  file size always less than 3 MB. Depends upon size of the input file.</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i="1" dirty="0">
                <a:solidFill>
                  <a:srgbClr val="4E4641"/>
                </a:solidFill>
              </a:rPr>
              <a:t>Example</a:t>
            </a:r>
            <a:r>
              <a:rPr lang="en-US" sz="1050" dirty="0">
                <a:solidFill>
                  <a:srgbClr val="4E4641"/>
                </a:solidFill>
              </a:rPr>
              <a:t>: 70 MB size presentation file converted as 2.8 MB size PDF file  using this connector.</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endParaRPr lang="en-US" sz="1200" dirty="0">
              <a:solidFill>
                <a:srgbClr val="4E4641"/>
              </a:solidFill>
            </a:endParaRPr>
          </a:p>
          <a:p>
            <a:endParaRPr lang="en-US" sz="1200" dirty="0" err="1">
              <a:solidFill>
                <a:schemeClr val="tx2">
                  <a:lumMod val="50000"/>
                </a:schemeClr>
              </a:solidFill>
            </a:endParaRPr>
          </a:p>
        </p:txBody>
      </p:sp>
      <p:sp>
        <p:nvSpPr>
          <p:cNvPr id="5" name="TextBox 4">
            <a:extLst>
              <a:ext uri="{FF2B5EF4-FFF2-40B4-BE49-F238E27FC236}">
                <a16:creationId xmlns:a16="http://schemas.microsoft.com/office/drawing/2014/main" id="{ADAC8D51-C346-25BB-86DF-D3830206F0ED}"/>
              </a:ext>
            </a:extLst>
          </p:cNvPr>
          <p:cNvSpPr txBox="1"/>
          <p:nvPr/>
        </p:nvSpPr>
        <p:spPr>
          <a:xfrm>
            <a:off x="8040216" y="1340768"/>
            <a:ext cx="4032448" cy="1408078"/>
          </a:xfrm>
          <a:prstGeom prst="rect">
            <a:avLst/>
          </a:prstGeom>
          <a:noFill/>
        </p:spPr>
        <p:txBody>
          <a:bodyPr wrap="square" rtlCol="0">
            <a:spAutoFit/>
          </a:bodyPr>
          <a:lstStyle/>
          <a:p>
            <a:pPr marL="171450" indent="-171450" algn="l">
              <a:buClr>
                <a:srgbClr val="00B0F0"/>
              </a:buClr>
              <a:buFont typeface="Wingdings" panose="05000000000000000000" pitchFamily="2" charset="2"/>
              <a:buChar char="§"/>
            </a:pPr>
            <a:r>
              <a:rPr lang="en-US" sz="1050" dirty="0">
                <a:solidFill>
                  <a:srgbClr val="4E4641"/>
                </a:solidFill>
              </a:rPr>
              <a:t>Conversion</a:t>
            </a:r>
            <a:r>
              <a:rPr lang="en-US" sz="1050" b="0" i="0" dirty="0">
                <a:solidFill>
                  <a:srgbClr val="333333"/>
                </a:solidFill>
                <a:effectLst/>
              </a:rPr>
              <a:t> flow will be triggered only when file size &gt; = 3Mb  and file type is PowerPoint presentation </a:t>
            </a:r>
            <a:br>
              <a:rPr lang="en-US" sz="1050" b="0" i="0" dirty="0">
                <a:solidFill>
                  <a:srgbClr val="333333"/>
                </a:solidFill>
                <a:effectLst/>
              </a:rPr>
            </a:br>
            <a:endParaRPr lang="en-US" sz="1050" b="0" i="0" dirty="0">
              <a:solidFill>
                <a:srgbClr val="333333"/>
              </a:solidFill>
              <a:effectLst/>
            </a:endParaRPr>
          </a:p>
          <a:p>
            <a:pPr marL="171450" indent="-171450" algn="l">
              <a:buClr>
                <a:srgbClr val="00B0F0"/>
              </a:buClr>
              <a:buFont typeface="Wingdings" panose="05000000000000000000" pitchFamily="2" charset="2"/>
              <a:buChar char="§"/>
            </a:pPr>
            <a:r>
              <a:rPr lang="en-US" sz="1050" b="0" i="0" dirty="0">
                <a:solidFill>
                  <a:srgbClr val="333333"/>
                </a:solidFill>
                <a:effectLst/>
              </a:rPr>
              <a:t>compress images while converting into PDF</a:t>
            </a:r>
          </a:p>
          <a:p>
            <a:pPr marL="171450" indent="-171450" algn="l">
              <a:buClr>
                <a:srgbClr val="00B0F0"/>
              </a:buClr>
              <a:buFont typeface="Wingdings" panose="05000000000000000000" pitchFamily="2" charset="2"/>
              <a:buChar char="§"/>
            </a:pPr>
            <a:r>
              <a:rPr lang="en-US" sz="1050" b="0" i="0" dirty="0">
                <a:solidFill>
                  <a:srgbClr val="333333"/>
                </a:solidFill>
                <a:effectLst/>
              </a:rPr>
              <a:t>Get high compression and less size  compared to other conversions</a:t>
            </a:r>
          </a:p>
          <a:p>
            <a:pPr marL="171450" indent="-171450" algn="l">
              <a:buClr>
                <a:srgbClr val="00B0F0"/>
              </a:buClr>
              <a:buFont typeface="Wingdings" panose="05000000000000000000" pitchFamily="2" charset="2"/>
              <a:buChar char="§"/>
            </a:pPr>
            <a:r>
              <a:rPr lang="en-US" sz="1050" b="0" i="0" dirty="0">
                <a:solidFill>
                  <a:srgbClr val="333333"/>
                </a:solidFill>
                <a:effectLst/>
              </a:rPr>
              <a:t>No Additional Cost.</a:t>
            </a:r>
          </a:p>
          <a:p>
            <a:endParaRPr lang="en-US" sz="1200" dirty="0" err="1">
              <a:solidFill>
                <a:schemeClr val="tx2">
                  <a:lumMod val="50000"/>
                </a:schemeClr>
              </a:solidFill>
            </a:endParaRPr>
          </a:p>
        </p:txBody>
      </p:sp>
      <p:pic>
        <p:nvPicPr>
          <p:cNvPr id="9" name="Picture 8">
            <a:extLst>
              <a:ext uri="{FF2B5EF4-FFF2-40B4-BE49-F238E27FC236}">
                <a16:creationId xmlns:a16="http://schemas.microsoft.com/office/drawing/2014/main" id="{7C6A28D1-0E09-C6A6-CBD1-892B45CCC9E8}"/>
              </a:ext>
            </a:extLst>
          </p:cNvPr>
          <p:cNvPicPr>
            <a:picLocks noChangeAspect="1"/>
          </p:cNvPicPr>
          <p:nvPr/>
        </p:nvPicPr>
        <p:blipFill>
          <a:blip r:embed="rId3"/>
          <a:stretch>
            <a:fillRect/>
          </a:stretch>
        </p:blipFill>
        <p:spPr>
          <a:xfrm>
            <a:off x="119336" y="1196752"/>
            <a:ext cx="7535327" cy="4677428"/>
          </a:xfrm>
          <a:prstGeom prst="rect">
            <a:avLst/>
          </a:prstGeom>
          <a:ln>
            <a:noFill/>
          </a:ln>
          <a:effectLst>
            <a:softEdge rad="112500"/>
          </a:effectLst>
        </p:spPr>
      </p:pic>
    </p:spTree>
    <p:extLst>
      <p:ext uri="{BB962C8B-B14F-4D97-AF65-F5344CB8AC3E}">
        <p14:creationId xmlns:p14="http://schemas.microsoft.com/office/powerpoint/2010/main" val="112491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0496-B43C-61FF-74A8-628E94BBDF5E}"/>
              </a:ext>
            </a:extLst>
          </p:cNvPr>
          <p:cNvSpPr>
            <a:spLocks noGrp="1"/>
          </p:cNvSpPr>
          <p:nvPr>
            <p:ph type="title"/>
          </p:nvPr>
        </p:nvSpPr>
        <p:spPr>
          <a:xfrm>
            <a:off x="407368" y="116632"/>
            <a:ext cx="11008413" cy="792163"/>
          </a:xfrm>
        </p:spPr>
        <p:txBody>
          <a:bodyPr/>
          <a:lstStyle/>
          <a:p>
            <a:r>
              <a:rPr lang="en-US" dirty="0"/>
              <a:t>Conversion of PPT file to PDF  file (&gt; =3MB) </a:t>
            </a:r>
            <a:br>
              <a:rPr lang="en-US" dirty="0"/>
            </a:br>
            <a:r>
              <a:rPr lang="en-US" dirty="0"/>
              <a:t>using Adobe Connector</a:t>
            </a:r>
          </a:p>
        </p:txBody>
      </p:sp>
      <p:sp>
        <p:nvSpPr>
          <p:cNvPr id="3" name="TextBox 2">
            <a:extLst>
              <a:ext uri="{FF2B5EF4-FFF2-40B4-BE49-F238E27FC236}">
                <a16:creationId xmlns:a16="http://schemas.microsoft.com/office/drawing/2014/main" id="{50805280-8308-EE3A-AE90-8EE977D1E31A}"/>
              </a:ext>
            </a:extLst>
          </p:cNvPr>
          <p:cNvSpPr txBox="1"/>
          <p:nvPr/>
        </p:nvSpPr>
        <p:spPr>
          <a:xfrm>
            <a:off x="8278671" y="3106679"/>
            <a:ext cx="3664768" cy="2516586"/>
          </a:xfrm>
          <a:prstGeom prst="rect">
            <a:avLst/>
          </a:prstGeom>
          <a:noFill/>
        </p:spPr>
        <p:txBody>
          <a:bodyPr wrap="square" rtlCol="0">
            <a:spAutoFit/>
          </a:bodyPr>
          <a:lstStyle/>
          <a:p>
            <a:pPr marL="0" lvl="1" defTabSz="777811" fontAlgn="base">
              <a:lnSpc>
                <a:spcPct val="90000"/>
              </a:lnSpc>
              <a:spcBef>
                <a:spcPct val="0"/>
              </a:spcBef>
              <a:spcAft>
                <a:spcPts val="511"/>
              </a:spcAft>
              <a:buClr>
                <a:srgbClr val="0098C7"/>
              </a:buClr>
              <a:buSzPts val="1000"/>
              <a:tabLst>
                <a:tab pos="457200" algn="l"/>
              </a:tabLst>
            </a:pPr>
            <a:r>
              <a:rPr lang="en-US" sz="1200" b="1" kern="1200" dirty="0">
                <a:latin typeface="+mj-lt"/>
                <a:ea typeface="+mj-ea"/>
                <a:cs typeface="+mj-cs"/>
              </a:rPr>
              <a:t>Trade-offs</a:t>
            </a:r>
            <a:r>
              <a:rPr lang="en-US" sz="1200" kern="1200" dirty="0">
                <a:latin typeface="+mj-lt"/>
                <a:ea typeface="+mj-ea"/>
                <a:cs typeface="+mj-cs"/>
              </a:rPr>
              <a:t> </a:t>
            </a:r>
            <a:r>
              <a:rPr lang="en-US" sz="1200" dirty="0"/>
              <a:t>:</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Even no guarantee on  file size always less than 3 MB. Depends upon size of the input file</a:t>
            </a:r>
          </a:p>
          <a:p>
            <a:pPr marL="457148" lvl="2" defTabSz="777811" fontAlgn="base">
              <a:lnSpc>
                <a:spcPct val="90000"/>
              </a:lnSpc>
              <a:spcBef>
                <a:spcPct val="0"/>
              </a:spcBef>
              <a:spcAft>
                <a:spcPts val="511"/>
              </a:spcAft>
              <a:buClr>
                <a:srgbClr val="0098C7"/>
              </a:buClr>
              <a:buSzPts val="1000"/>
              <a:tabLst>
                <a:tab pos="457200" algn="l"/>
              </a:tabLst>
            </a:pPr>
            <a:endParaRPr lang="en-US" sz="1050" dirty="0">
              <a:solidFill>
                <a:srgbClr val="4E4641"/>
              </a:solidFill>
            </a:endParaRPr>
          </a:p>
          <a:p>
            <a:pPr marL="457148" lvl="2" defTabSz="777811" fontAlgn="base">
              <a:lnSpc>
                <a:spcPct val="90000"/>
              </a:lnSpc>
              <a:spcBef>
                <a:spcPct val="0"/>
              </a:spcBef>
              <a:spcAft>
                <a:spcPts val="511"/>
              </a:spcAft>
              <a:buClr>
                <a:srgbClr val="0098C7"/>
              </a:buClr>
              <a:buSzPts val="1000"/>
              <a:tabLst>
                <a:tab pos="457200" algn="l"/>
              </a:tabLst>
            </a:pPr>
            <a:r>
              <a:rPr lang="en-US" sz="1050" i="1" dirty="0">
                <a:solidFill>
                  <a:srgbClr val="4E4641"/>
                </a:solidFill>
              </a:rPr>
              <a:t>Example</a:t>
            </a:r>
            <a:r>
              <a:rPr lang="en-US" sz="1050" dirty="0">
                <a:solidFill>
                  <a:srgbClr val="4E4641"/>
                </a:solidFill>
              </a:rPr>
              <a:t>: 47 MB size presentation file converted as 8 MB size PDF file </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endParaRPr lang="en-US" sz="1050" dirty="0">
              <a:solidFill>
                <a:srgbClr val="4E4641"/>
              </a:solidFill>
            </a:endParaRP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Additional cost with this Third-party connector</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It is free up to 500 transaction per month in free tier.</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Exclude this non-Business connector from DLP Policy to make it work</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endParaRPr lang="en-US" sz="1050" dirty="0">
              <a:solidFill>
                <a:schemeClr val="tx2">
                  <a:lumMod val="50000"/>
                </a:schemeClr>
              </a:solidFill>
            </a:endParaRPr>
          </a:p>
        </p:txBody>
      </p:sp>
      <p:sp>
        <p:nvSpPr>
          <p:cNvPr id="5" name="TextBox 4">
            <a:extLst>
              <a:ext uri="{FF2B5EF4-FFF2-40B4-BE49-F238E27FC236}">
                <a16:creationId xmlns:a16="http://schemas.microsoft.com/office/drawing/2014/main" id="{ADAC8D51-C346-25BB-86DF-D3830206F0ED}"/>
              </a:ext>
            </a:extLst>
          </p:cNvPr>
          <p:cNvSpPr txBox="1"/>
          <p:nvPr/>
        </p:nvSpPr>
        <p:spPr>
          <a:xfrm>
            <a:off x="8224056" y="1870443"/>
            <a:ext cx="3395330" cy="777392"/>
          </a:xfrm>
          <a:prstGeom prst="rect">
            <a:avLst/>
          </a:prstGeom>
          <a:noFill/>
        </p:spPr>
        <p:txBody>
          <a:bodyPr wrap="square" rtlCol="0">
            <a:spAutoFit/>
          </a:bodyPr>
          <a:lstStyle/>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Conversion flow will be triggered only when file size &gt; =3  and file type is PowerPoint presentation </a:t>
            </a:r>
          </a:p>
          <a:p>
            <a:endParaRPr lang="en-US" sz="1200" dirty="0" err="1">
              <a:solidFill>
                <a:schemeClr val="tx2">
                  <a:lumMod val="50000"/>
                </a:schemeClr>
              </a:solidFill>
            </a:endParaRPr>
          </a:p>
        </p:txBody>
      </p:sp>
      <p:pic>
        <p:nvPicPr>
          <p:cNvPr id="7" name="Picture 6">
            <a:extLst>
              <a:ext uri="{FF2B5EF4-FFF2-40B4-BE49-F238E27FC236}">
                <a16:creationId xmlns:a16="http://schemas.microsoft.com/office/drawing/2014/main" id="{2B937FA9-2C0A-0AAF-EE2F-FEB7EC07EEEB}"/>
              </a:ext>
            </a:extLst>
          </p:cNvPr>
          <p:cNvPicPr>
            <a:picLocks noChangeAspect="1"/>
          </p:cNvPicPr>
          <p:nvPr/>
        </p:nvPicPr>
        <p:blipFill>
          <a:blip r:embed="rId3"/>
          <a:stretch>
            <a:fillRect/>
          </a:stretch>
        </p:blipFill>
        <p:spPr>
          <a:xfrm>
            <a:off x="248561" y="1313109"/>
            <a:ext cx="7920880" cy="4763165"/>
          </a:xfrm>
          <a:prstGeom prst="rect">
            <a:avLst/>
          </a:prstGeom>
          <a:ln>
            <a:noFill/>
          </a:ln>
          <a:effectLst>
            <a:softEdge rad="112500"/>
          </a:effectLst>
        </p:spPr>
      </p:pic>
    </p:spTree>
    <p:extLst>
      <p:ext uri="{BB962C8B-B14F-4D97-AF65-F5344CB8AC3E}">
        <p14:creationId xmlns:p14="http://schemas.microsoft.com/office/powerpoint/2010/main" val="21955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0496-B43C-61FF-74A8-628E94BBDF5E}"/>
              </a:ext>
            </a:extLst>
          </p:cNvPr>
          <p:cNvSpPr>
            <a:spLocks noGrp="1"/>
          </p:cNvSpPr>
          <p:nvPr>
            <p:ph type="title"/>
          </p:nvPr>
        </p:nvSpPr>
        <p:spPr>
          <a:xfrm>
            <a:off x="407368" y="116632"/>
            <a:ext cx="11008413" cy="792163"/>
          </a:xfrm>
        </p:spPr>
        <p:txBody>
          <a:bodyPr/>
          <a:lstStyle/>
          <a:p>
            <a:r>
              <a:rPr lang="en-US" dirty="0"/>
              <a:t>Conversion of PPT file to PDF  file (&gt; =3MB) </a:t>
            </a:r>
            <a:br>
              <a:rPr lang="en-US" dirty="0"/>
            </a:br>
            <a:r>
              <a:rPr lang="en-US" dirty="0"/>
              <a:t>using Adobe Connector</a:t>
            </a:r>
          </a:p>
        </p:txBody>
      </p:sp>
      <p:sp>
        <p:nvSpPr>
          <p:cNvPr id="3" name="TextBox 2">
            <a:extLst>
              <a:ext uri="{FF2B5EF4-FFF2-40B4-BE49-F238E27FC236}">
                <a16:creationId xmlns:a16="http://schemas.microsoft.com/office/drawing/2014/main" id="{50805280-8308-EE3A-AE90-8EE977D1E31A}"/>
              </a:ext>
            </a:extLst>
          </p:cNvPr>
          <p:cNvSpPr txBox="1"/>
          <p:nvPr/>
        </p:nvSpPr>
        <p:spPr>
          <a:xfrm>
            <a:off x="8278671" y="3106679"/>
            <a:ext cx="3664768" cy="2516586"/>
          </a:xfrm>
          <a:prstGeom prst="rect">
            <a:avLst/>
          </a:prstGeom>
          <a:noFill/>
        </p:spPr>
        <p:txBody>
          <a:bodyPr wrap="square" rtlCol="0">
            <a:spAutoFit/>
          </a:bodyPr>
          <a:lstStyle/>
          <a:p>
            <a:pPr marL="0" lvl="1" defTabSz="777811" fontAlgn="base">
              <a:lnSpc>
                <a:spcPct val="90000"/>
              </a:lnSpc>
              <a:spcBef>
                <a:spcPct val="0"/>
              </a:spcBef>
              <a:spcAft>
                <a:spcPts val="511"/>
              </a:spcAft>
              <a:buClr>
                <a:srgbClr val="0098C7"/>
              </a:buClr>
              <a:buSzPts val="1000"/>
              <a:tabLst>
                <a:tab pos="457200" algn="l"/>
              </a:tabLst>
            </a:pPr>
            <a:r>
              <a:rPr lang="en-US" sz="1200" b="1" kern="1200" dirty="0">
                <a:latin typeface="+mj-lt"/>
                <a:ea typeface="+mj-ea"/>
                <a:cs typeface="+mj-cs"/>
              </a:rPr>
              <a:t>Trade-offs</a:t>
            </a:r>
            <a:r>
              <a:rPr lang="en-US" sz="1200" kern="1200" dirty="0">
                <a:latin typeface="+mj-lt"/>
                <a:ea typeface="+mj-ea"/>
                <a:cs typeface="+mj-cs"/>
              </a:rPr>
              <a:t> </a:t>
            </a:r>
            <a:r>
              <a:rPr lang="en-US" sz="1200" dirty="0"/>
              <a:t>:</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Even no guarantee on  file size always less than 3 MB. Depends upon size of the input file</a:t>
            </a:r>
          </a:p>
          <a:p>
            <a:pPr marL="457148" lvl="2" defTabSz="777811" fontAlgn="base">
              <a:lnSpc>
                <a:spcPct val="90000"/>
              </a:lnSpc>
              <a:spcBef>
                <a:spcPct val="0"/>
              </a:spcBef>
              <a:spcAft>
                <a:spcPts val="511"/>
              </a:spcAft>
              <a:buClr>
                <a:srgbClr val="0098C7"/>
              </a:buClr>
              <a:buSzPts val="1000"/>
              <a:tabLst>
                <a:tab pos="457200" algn="l"/>
              </a:tabLst>
            </a:pPr>
            <a:endParaRPr lang="en-US" sz="1050" dirty="0">
              <a:solidFill>
                <a:srgbClr val="4E4641"/>
              </a:solidFill>
            </a:endParaRPr>
          </a:p>
          <a:p>
            <a:pPr marL="457148" lvl="2" defTabSz="777811" fontAlgn="base">
              <a:lnSpc>
                <a:spcPct val="90000"/>
              </a:lnSpc>
              <a:spcBef>
                <a:spcPct val="0"/>
              </a:spcBef>
              <a:spcAft>
                <a:spcPts val="511"/>
              </a:spcAft>
              <a:buClr>
                <a:srgbClr val="0098C7"/>
              </a:buClr>
              <a:buSzPts val="1000"/>
              <a:tabLst>
                <a:tab pos="457200" algn="l"/>
              </a:tabLst>
            </a:pPr>
            <a:r>
              <a:rPr lang="en-US" sz="1050" i="1" dirty="0">
                <a:solidFill>
                  <a:srgbClr val="4E4641"/>
                </a:solidFill>
              </a:rPr>
              <a:t>Example</a:t>
            </a:r>
            <a:r>
              <a:rPr lang="en-US" sz="1050" dirty="0">
                <a:solidFill>
                  <a:srgbClr val="4E4641"/>
                </a:solidFill>
              </a:rPr>
              <a:t>: 47 MB size presentation file converted as 8 MB size PDF file </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endParaRPr lang="en-US" sz="1050" dirty="0">
              <a:solidFill>
                <a:srgbClr val="4E4641"/>
              </a:solidFill>
            </a:endParaRP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Additional cost with this Third-party connector</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It is free up to 500 transaction per month in free tier.</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Exclude this non-Business connector from DLP Policy to make it work</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endParaRPr lang="en-US" sz="1050" dirty="0">
              <a:solidFill>
                <a:schemeClr val="tx2">
                  <a:lumMod val="50000"/>
                </a:schemeClr>
              </a:solidFill>
            </a:endParaRPr>
          </a:p>
        </p:txBody>
      </p:sp>
      <p:sp>
        <p:nvSpPr>
          <p:cNvPr id="5" name="TextBox 4">
            <a:extLst>
              <a:ext uri="{FF2B5EF4-FFF2-40B4-BE49-F238E27FC236}">
                <a16:creationId xmlns:a16="http://schemas.microsoft.com/office/drawing/2014/main" id="{ADAC8D51-C346-25BB-86DF-D3830206F0ED}"/>
              </a:ext>
            </a:extLst>
          </p:cNvPr>
          <p:cNvSpPr txBox="1"/>
          <p:nvPr/>
        </p:nvSpPr>
        <p:spPr>
          <a:xfrm>
            <a:off x="8224056" y="1870443"/>
            <a:ext cx="3395330" cy="1487330"/>
          </a:xfrm>
          <a:prstGeom prst="rect">
            <a:avLst/>
          </a:prstGeom>
          <a:noFill/>
        </p:spPr>
        <p:txBody>
          <a:bodyPr wrap="square" rtlCol="0">
            <a:spAutoFit/>
          </a:bodyPr>
          <a:lstStyle/>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Conversion flow will be triggered only when file size &gt; =3  and file type is PowerPoint presentation </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This connector will compress images while converting into PDF</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050" dirty="0">
                <a:solidFill>
                  <a:srgbClr val="4E4641"/>
                </a:solidFill>
              </a:rPr>
              <a:t>Best result with Converted PDF file along with Compression.</a:t>
            </a:r>
          </a:p>
          <a:p>
            <a:endParaRPr lang="en-US" sz="1200" dirty="0" err="1">
              <a:solidFill>
                <a:schemeClr val="tx2">
                  <a:lumMod val="50000"/>
                </a:schemeClr>
              </a:solidFill>
            </a:endParaRPr>
          </a:p>
        </p:txBody>
      </p:sp>
      <p:pic>
        <p:nvPicPr>
          <p:cNvPr id="6" name="Picture 5">
            <a:extLst>
              <a:ext uri="{FF2B5EF4-FFF2-40B4-BE49-F238E27FC236}">
                <a16:creationId xmlns:a16="http://schemas.microsoft.com/office/drawing/2014/main" id="{09F9E4DE-F248-89C8-CBEE-883D2F167028}"/>
              </a:ext>
            </a:extLst>
          </p:cNvPr>
          <p:cNvPicPr>
            <a:picLocks noChangeAspect="1"/>
          </p:cNvPicPr>
          <p:nvPr/>
        </p:nvPicPr>
        <p:blipFill>
          <a:blip r:embed="rId3"/>
          <a:stretch>
            <a:fillRect/>
          </a:stretch>
        </p:blipFill>
        <p:spPr>
          <a:xfrm>
            <a:off x="23591" y="1412776"/>
            <a:ext cx="8278671" cy="4511562"/>
          </a:xfrm>
          <a:prstGeom prst="rect">
            <a:avLst/>
          </a:prstGeom>
          <a:ln>
            <a:noFill/>
          </a:ln>
          <a:effectLst>
            <a:softEdge rad="112500"/>
          </a:effectLst>
        </p:spPr>
      </p:pic>
    </p:spTree>
    <p:extLst>
      <p:ext uri="{BB962C8B-B14F-4D97-AF65-F5344CB8AC3E}">
        <p14:creationId xmlns:p14="http://schemas.microsoft.com/office/powerpoint/2010/main" val="270040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A4F7-C14E-A7CC-6E42-C04E0A118AB5}"/>
              </a:ext>
            </a:extLst>
          </p:cNvPr>
          <p:cNvSpPr>
            <a:spLocks noGrp="1"/>
          </p:cNvSpPr>
          <p:nvPr>
            <p:ph type="title"/>
          </p:nvPr>
        </p:nvSpPr>
        <p:spPr/>
        <p:txBody>
          <a:bodyPr/>
          <a:lstStyle/>
          <a:p>
            <a:r>
              <a:rPr lang="en-US" dirty="0">
                <a:hlinkClick r:id="rId2"/>
              </a:rPr>
              <a:t>Adobe Acrobat Services Pricing</a:t>
            </a:r>
            <a:endParaRPr lang="en-US" dirty="0"/>
          </a:p>
        </p:txBody>
      </p:sp>
      <p:sp>
        <p:nvSpPr>
          <p:cNvPr id="6" name="TextBox 5">
            <a:extLst>
              <a:ext uri="{FF2B5EF4-FFF2-40B4-BE49-F238E27FC236}">
                <a16:creationId xmlns:a16="http://schemas.microsoft.com/office/drawing/2014/main" id="{6DA14213-A91F-E453-BE6C-AFFA7F4EB9A0}"/>
              </a:ext>
            </a:extLst>
          </p:cNvPr>
          <p:cNvSpPr txBox="1"/>
          <p:nvPr/>
        </p:nvSpPr>
        <p:spPr>
          <a:xfrm>
            <a:off x="623392" y="4653136"/>
            <a:ext cx="9857493" cy="525401"/>
          </a:xfrm>
          <a:prstGeom prst="rect">
            <a:avLst/>
          </a:prstGeom>
          <a:noFill/>
        </p:spPr>
        <p:txBody>
          <a:bodyPr vert="horz" wrap="square" lIns="90000" tIns="46800" rIns="90000" bIns="46800" rtlCol="0" anchor="ctr">
            <a:spAutoFit/>
          </a:bodyPr>
          <a:lstStyle/>
          <a:p>
            <a:pPr marL="285750" indent="-285750">
              <a:spcBef>
                <a:spcPct val="0"/>
              </a:spcBef>
              <a:buClr>
                <a:srgbClr val="00B0F0"/>
              </a:buClr>
              <a:buFont typeface="Wingdings" panose="05000000000000000000" pitchFamily="2" charset="2"/>
              <a:buChar char="§"/>
            </a:pPr>
            <a:r>
              <a:rPr lang="en-US" sz="1400" i="0" dirty="0">
                <a:effectLst/>
                <a:latin typeface="adobe-clean"/>
                <a:hlinkClick r:id="rId3"/>
              </a:rPr>
              <a:t>Licensing and Usage Limits</a:t>
            </a:r>
            <a:endParaRPr lang="en-US" sz="1400" i="0" dirty="0">
              <a:effectLst/>
              <a:latin typeface="adobe-clean"/>
            </a:endParaRPr>
          </a:p>
          <a:p>
            <a:pPr marL="285750" indent="-285750">
              <a:spcBef>
                <a:spcPct val="0"/>
              </a:spcBef>
              <a:buClr>
                <a:srgbClr val="00B0F0"/>
              </a:buClr>
              <a:buFont typeface="Wingdings" panose="05000000000000000000" pitchFamily="2" charset="2"/>
              <a:buChar char="§"/>
            </a:pPr>
            <a:r>
              <a:rPr lang="en-US" sz="1400" dirty="0">
                <a:latin typeface="adobe-clean"/>
              </a:rPr>
              <a:t>https://learn.microsoft.com/en-us/connectors/adobepdftools/</a:t>
            </a:r>
            <a:endParaRPr lang="en-US" sz="1400" i="0" dirty="0">
              <a:effectLst/>
              <a:latin typeface="adobe-clean"/>
            </a:endParaRPr>
          </a:p>
        </p:txBody>
      </p:sp>
      <p:pic>
        <p:nvPicPr>
          <p:cNvPr id="9" name="Picture 8">
            <a:extLst>
              <a:ext uri="{FF2B5EF4-FFF2-40B4-BE49-F238E27FC236}">
                <a16:creationId xmlns:a16="http://schemas.microsoft.com/office/drawing/2014/main" id="{83E17586-C7FC-3943-697E-D589FC950185}"/>
              </a:ext>
            </a:extLst>
          </p:cNvPr>
          <p:cNvPicPr>
            <a:picLocks noChangeAspect="1"/>
          </p:cNvPicPr>
          <p:nvPr/>
        </p:nvPicPr>
        <p:blipFill>
          <a:blip r:embed="rId4"/>
          <a:stretch>
            <a:fillRect/>
          </a:stretch>
        </p:blipFill>
        <p:spPr>
          <a:xfrm>
            <a:off x="528157" y="1556792"/>
            <a:ext cx="9631119" cy="2753109"/>
          </a:xfrm>
          <a:prstGeom prst="rect">
            <a:avLst/>
          </a:prstGeom>
          <a:ln>
            <a:noFill/>
          </a:ln>
          <a:effectLst>
            <a:softEdge rad="112500"/>
          </a:effectLst>
        </p:spPr>
      </p:pic>
    </p:spTree>
    <p:extLst>
      <p:ext uri="{BB962C8B-B14F-4D97-AF65-F5344CB8AC3E}">
        <p14:creationId xmlns:p14="http://schemas.microsoft.com/office/powerpoint/2010/main" val="104401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0496-B43C-61FF-74A8-628E94BBDF5E}"/>
              </a:ext>
            </a:extLst>
          </p:cNvPr>
          <p:cNvSpPr>
            <a:spLocks noGrp="1"/>
          </p:cNvSpPr>
          <p:nvPr>
            <p:ph type="title"/>
          </p:nvPr>
        </p:nvSpPr>
        <p:spPr>
          <a:xfrm>
            <a:off x="407368" y="116632"/>
            <a:ext cx="11008413" cy="792163"/>
          </a:xfrm>
        </p:spPr>
        <p:txBody>
          <a:bodyPr/>
          <a:lstStyle/>
          <a:p>
            <a:r>
              <a:rPr lang="en-US" dirty="0"/>
              <a:t>Conversion of PPT file to PDF  file (&gt; =3MB)</a:t>
            </a:r>
            <a:br>
              <a:rPr lang="en-US" dirty="0"/>
            </a:br>
            <a:r>
              <a:rPr lang="en-US" dirty="0"/>
              <a:t> using </a:t>
            </a:r>
            <a:r>
              <a:rPr lang="en-US" dirty="0">
                <a:hlinkClick r:id="rId3"/>
              </a:rPr>
              <a:t>Plumsail</a:t>
            </a:r>
            <a:r>
              <a:rPr lang="en-US" dirty="0"/>
              <a:t> Connector</a:t>
            </a:r>
          </a:p>
        </p:txBody>
      </p:sp>
      <p:pic>
        <p:nvPicPr>
          <p:cNvPr id="4" name="Picture 3" descr="A diagram of a software flowchart&#10;&#10;Description automatically generated">
            <a:extLst>
              <a:ext uri="{FF2B5EF4-FFF2-40B4-BE49-F238E27FC236}">
                <a16:creationId xmlns:a16="http://schemas.microsoft.com/office/drawing/2014/main" id="{F09B4465-1789-D74F-D93C-2307E8B42BA3}"/>
              </a:ext>
            </a:extLst>
          </p:cNvPr>
          <p:cNvPicPr>
            <a:picLocks noChangeAspect="1"/>
          </p:cNvPicPr>
          <p:nvPr/>
        </p:nvPicPr>
        <p:blipFill>
          <a:blip r:embed="rId4"/>
          <a:stretch>
            <a:fillRect/>
          </a:stretch>
        </p:blipFill>
        <p:spPr>
          <a:xfrm>
            <a:off x="407368" y="1268760"/>
            <a:ext cx="8017788" cy="4320480"/>
          </a:xfrm>
          <a:prstGeom prst="rect">
            <a:avLst/>
          </a:prstGeom>
          <a:ln>
            <a:noFill/>
          </a:ln>
          <a:effectLst>
            <a:softEdge rad="112500"/>
          </a:effectLst>
        </p:spPr>
      </p:pic>
      <p:sp>
        <p:nvSpPr>
          <p:cNvPr id="3" name="TextBox 2">
            <a:extLst>
              <a:ext uri="{FF2B5EF4-FFF2-40B4-BE49-F238E27FC236}">
                <a16:creationId xmlns:a16="http://schemas.microsoft.com/office/drawing/2014/main" id="{50805280-8308-EE3A-AE90-8EE977D1E31A}"/>
              </a:ext>
            </a:extLst>
          </p:cNvPr>
          <p:cNvSpPr txBox="1"/>
          <p:nvPr/>
        </p:nvSpPr>
        <p:spPr>
          <a:xfrm>
            <a:off x="8548109" y="4149080"/>
            <a:ext cx="3395330" cy="1217769"/>
          </a:xfrm>
          <a:prstGeom prst="rect">
            <a:avLst/>
          </a:prstGeom>
          <a:noFill/>
        </p:spPr>
        <p:txBody>
          <a:bodyPr wrap="square" rtlCol="0">
            <a:spAutoFit/>
          </a:bodyPr>
          <a:lstStyle/>
          <a:p>
            <a:pPr marL="140682" lvl="1"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200" b="1" kern="1200" dirty="0">
                <a:latin typeface="+mj-lt"/>
                <a:ea typeface="+mj-ea"/>
                <a:cs typeface="+mj-cs"/>
              </a:rPr>
              <a:t>Trade-offs</a:t>
            </a:r>
            <a:r>
              <a:rPr lang="en-US" sz="1200" kern="1200" dirty="0">
                <a:latin typeface="+mj-lt"/>
                <a:ea typeface="+mj-ea"/>
                <a:cs typeface="+mj-cs"/>
              </a:rPr>
              <a:t> </a:t>
            </a:r>
            <a:r>
              <a:rPr lang="en-US" sz="1200" dirty="0"/>
              <a:t>:</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200" dirty="0">
                <a:solidFill>
                  <a:srgbClr val="4E4641"/>
                </a:solidFill>
              </a:rPr>
              <a:t>Even no guarantee on  file size less than 3 MB. Depends upon input file size</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200" dirty="0">
                <a:solidFill>
                  <a:srgbClr val="4E4641"/>
                </a:solidFill>
              </a:rPr>
              <a:t>Example:47 MB size presentation file converted as 8 MB size PDF file </a:t>
            </a:r>
            <a:endParaRPr lang="en-US" sz="1200" dirty="0">
              <a:solidFill>
                <a:schemeClr val="tx2">
                  <a:lumMod val="50000"/>
                </a:schemeClr>
              </a:solidFill>
            </a:endParaRPr>
          </a:p>
        </p:txBody>
      </p:sp>
      <p:sp>
        <p:nvSpPr>
          <p:cNvPr id="5" name="TextBox 4">
            <a:extLst>
              <a:ext uri="{FF2B5EF4-FFF2-40B4-BE49-F238E27FC236}">
                <a16:creationId xmlns:a16="http://schemas.microsoft.com/office/drawing/2014/main" id="{ADAC8D51-C346-25BB-86DF-D3830206F0ED}"/>
              </a:ext>
            </a:extLst>
          </p:cNvPr>
          <p:cNvSpPr txBox="1"/>
          <p:nvPr/>
        </p:nvSpPr>
        <p:spPr>
          <a:xfrm>
            <a:off x="8224056" y="1870443"/>
            <a:ext cx="3395330" cy="1236236"/>
          </a:xfrm>
          <a:prstGeom prst="rect">
            <a:avLst/>
          </a:prstGeom>
          <a:noFill/>
        </p:spPr>
        <p:txBody>
          <a:bodyPr wrap="square" rtlCol="0">
            <a:spAutoFit/>
          </a:bodyPr>
          <a:lstStyle/>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200" dirty="0">
                <a:solidFill>
                  <a:srgbClr val="4E4641"/>
                </a:solidFill>
              </a:rPr>
              <a:t>Conversion flow will be triggered only when file size &gt; =3Mb  and file type is PowerPoint presentation </a:t>
            </a:r>
          </a:p>
          <a:p>
            <a:pPr marL="597830" lvl="2" indent="-140682" defTabSz="777811" fontAlgn="base">
              <a:lnSpc>
                <a:spcPct val="90000"/>
              </a:lnSpc>
              <a:spcBef>
                <a:spcPct val="0"/>
              </a:spcBef>
              <a:spcAft>
                <a:spcPts val="511"/>
              </a:spcAft>
              <a:buClr>
                <a:srgbClr val="0098C7"/>
              </a:buClr>
              <a:buSzPts val="1000"/>
              <a:buFont typeface="Wingdings" pitchFamily="2" charset="2"/>
              <a:buChar char="§"/>
              <a:tabLst>
                <a:tab pos="457200" algn="l"/>
              </a:tabLst>
            </a:pPr>
            <a:r>
              <a:rPr lang="en-US" sz="1200" dirty="0">
                <a:solidFill>
                  <a:srgbClr val="4E4641"/>
                </a:solidFill>
              </a:rPr>
              <a:t>This connector will compress images while converting into PDF</a:t>
            </a:r>
          </a:p>
          <a:p>
            <a:endParaRPr lang="en-US" sz="1200" dirty="0" err="1">
              <a:solidFill>
                <a:schemeClr val="tx2">
                  <a:lumMod val="50000"/>
                </a:schemeClr>
              </a:solidFill>
            </a:endParaRPr>
          </a:p>
        </p:txBody>
      </p:sp>
    </p:spTree>
    <p:extLst>
      <p:ext uri="{BB962C8B-B14F-4D97-AF65-F5344CB8AC3E}">
        <p14:creationId xmlns:p14="http://schemas.microsoft.com/office/powerpoint/2010/main" val="317078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A4F7-C14E-A7CC-6E42-C04E0A118AB5}"/>
              </a:ext>
            </a:extLst>
          </p:cNvPr>
          <p:cNvSpPr>
            <a:spLocks noGrp="1"/>
          </p:cNvSpPr>
          <p:nvPr>
            <p:ph type="title"/>
          </p:nvPr>
        </p:nvSpPr>
        <p:spPr/>
        <p:txBody>
          <a:bodyPr/>
          <a:lstStyle/>
          <a:p>
            <a:r>
              <a:rPr lang="en-US" dirty="0">
                <a:hlinkClick r:id="rId2"/>
              </a:rPr>
              <a:t>Plumsail Connector Pricing </a:t>
            </a:r>
            <a:endParaRPr lang="en-US" dirty="0"/>
          </a:p>
        </p:txBody>
      </p:sp>
      <p:pic>
        <p:nvPicPr>
          <p:cNvPr id="5" name="Picture 4">
            <a:extLst>
              <a:ext uri="{FF2B5EF4-FFF2-40B4-BE49-F238E27FC236}">
                <a16:creationId xmlns:a16="http://schemas.microsoft.com/office/drawing/2014/main" id="{F6E20CB7-A487-AC67-5AAE-A3F1F0201EBE}"/>
              </a:ext>
            </a:extLst>
          </p:cNvPr>
          <p:cNvPicPr>
            <a:picLocks noChangeAspect="1"/>
          </p:cNvPicPr>
          <p:nvPr/>
        </p:nvPicPr>
        <p:blipFill>
          <a:blip r:embed="rId3"/>
          <a:stretch>
            <a:fillRect/>
          </a:stretch>
        </p:blipFill>
        <p:spPr>
          <a:xfrm>
            <a:off x="443968" y="1576129"/>
            <a:ext cx="7278116" cy="3705742"/>
          </a:xfrm>
          <a:prstGeom prst="rect">
            <a:avLst/>
          </a:prstGeom>
          <a:ln>
            <a:noFill/>
          </a:ln>
          <a:effectLst>
            <a:softEdge rad="112500"/>
          </a:effectLst>
        </p:spPr>
      </p:pic>
    </p:spTree>
    <p:extLst>
      <p:ext uri="{BB962C8B-B14F-4D97-AF65-F5344CB8AC3E}">
        <p14:creationId xmlns:p14="http://schemas.microsoft.com/office/powerpoint/2010/main" val="92175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25DCF4-E13F-4F90-A29E-CC8271AEF47D}"/>
              </a:ext>
            </a:extLst>
          </p:cNvPr>
          <p:cNvSpPr>
            <a:spLocks noGrp="1"/>
          </p:cNvSpPr>
          <p:nvPr>
            <p:ph type="title"/>
            <p:custDataLst>
              <p:tags r:id="rId2"/>
            </p:custDataLst>
          </p:nvPr>
        </p:nvSpPr>
        <p:spPr>
          <a:xfrm>
            <a:off x="1079321" y="6907"/>
            <a:ext cx="8640763" cy="1116000"/>
          </a:xfrm>
        </p:spPr>
        <p:txBody>
          <a:bodyPr/>
          <a:lstStyle/>
          <a:p>
            <a:r>
              <a:rPr lang="en-US" dirty="0"/>
              <a:t>Copilot Studio Solution Options</a:t>
            </a:r>
          </a:p>
        </p:txBody>
      </p:sp>
      <p:sp>
        <p:nvSpPr>
          <p:cNvPr id="9" name="Text Placeholder 8">
            <a:extLst>
              <a:ext uri="{FF2B5EF4-FFF2-40B4-BE49-F238E27FC236}">
                <a16:creationId xmlns:a16="http://schemas.microsoft.com/office/drawing/2014/main" id="{C91DA5C9-C44F-4D98-ADAB-2CF17D13CDFE}"/>
              </a:ext>
            </a:extLst>
          </p:cNvPr>
          <p:cNvSpPr>
            <a:spLocks noGrp="1"/>
          </p:cNvSpPr>
          <p:nvPr>
            <p:ph type="body" sz="quarter" idx="27"/>
          </p:nvPr>
        </p:nvSpPr>
        <p:spPr/>
        <p:txBody>
          <a:bodyPr/>
          <a:lstStyle/>
          <a:p>
            <a:r>
              <a:rPr lang="en-US" dirty="0"/>
              <a:t>01</a:t>
            </a:r>
          </a:p>
        </p:txBody>
      </p:sp>
      <p:sp>
        <p:nvSpPr>
          <p:cNvPr id="6" name="Text Placeholder 5">
            <a:extLst>
              <a:ext uri="{FF2B5EF4-FFF2-40B4-BE49-F238E27FC236}">
                <a16:creationId xmlns:a16="http://schemas.microsoft.com/office/drawing/2014/main" id="{A9D54E7C-EC5D-4279-98B5-7D1267C2C942}"/>
              </a:ext>
            </a:extLst>
          </p:cNvPr>
          <p:cNvSpPr>
            <a:spLocks noGrp="1"/>
          </p:cNvSpPr>
          <p:nvPr>
            <p:ph type="body" sz="quarter" idx="24"/>
          </p:nvPr>
        </p:nvSpPr>
        <p:spPr/>
        <p:txBody>
          <a:bodyPr/>
          <a:lstStyle/>
          <a:p>
            <a:r>
              <a:rPr lang="en-US" dirty="0"/>
              <a:t>Direct Integration with SharePoint</a:t>
            </a:r>
          </a:p>
        </p:txBody>
      </p:sp>
      <p:sp>
        <p:nvSpPr>
          <p:cNvPr id="10" name="Text Placeholder 9">
            <a:extLst>
              <a:ext uri="{FF2B5EF4-FFF2-40B4-BE49-F238E27FC236}">
                <a16:creationId xmlns:a16="http://schemas.microsoft.com/office/drawing/2014/main" id="{33A9CF20-ACF5-46FB-8DBC-6062FC28C8EA}"/>
              </a:ext>
            </a:extLst>
          </p:cNvPr>
          <p:cNvSpPr>
            <a:spLocks noGrp="1"/>
          </p:cNvSpPr>
          <p:nvPr>
            <p:ph type="body" sz="quarter" idx="28"/>
          </p:nvPr>
        </p:nvSpPr>
        <p:spPr/>
        <p:txBody>
          <a:bodyPr/>
          <a:lstStyle/>
          <a:p>
            <a:r>
              <a:rPr lang="en-US" dirty="0"/>
              <a:t>02</a:t>
            </a:r>
          </a:p>
        </p:txBody>
      </p:sp>
      <p:sp>
        <p:nvSpPr>
          <p:cNvPr id="7" name="Text Placeholder 6">
            <a:extLst>
              <a:ext uri="{FF2B5EF4-FFF2-40B4-BE49-F238E27FC236}">
                <a16:creationId xmlns:a16="http://schemas.microsoft.com/office/drawing/2014/main" id="{4355134D-EB62-4307-A5C3-616C6CA6FE8B}"/>
              </a:ext>
            </a:extLst>
          </p:cNvPr>
          <p:cNvSpPr>
            <a:spLocks noGrp="1"/>
          </p:cNvSpPr>
          <p:nvPr>
            <p:ph type="body" sz="quarter" idx="25"/>
          </p:nvPr>
        </p:nvSpPr>
        <p:spPr>
          <a:xfrm>
            <a:off x="1794570" y="2221388"/>
            <a:ext cx="7109742" cy="487532"/>
          </a:xfrm>
        </p:spPr>
        <p:txBody>
          <a:bodyPr>
            <a:normAutofit/>
          </a:bodyPr>
          <a:lstStyle/>
          <a:p>
            <a:r>
              <a:rPr lang="en-US" dirty="0"/>
              <a:t>Sync SharePoint Files using Power Automate Flow</a:t>
            </a:r>
          </a:p>
        </p:txBody>
      </p:sp>
      <p:sp>
        <p:nvSpPr>
          <p:cNvPr id="11" name="Text Placeholder 10">
            <a:extLst>
              <a:ext uri="{FF2B5EF4-FFF2-40B4-BE49-F238E27FC236}">
                <a16:creationId xmlns:a16="http://schemas.microsoft.com/office/drawing/2014/main" id="{5DD61AB0-06BB-4476-BCB3-93815479E959}"/>
              </a:ext>
            </a:extLst>
          </p:cNvPr>
          <p:cNvSpPr>
            <a:spLocks noGrp="1"/>
          </p:cNvSpPr>
          <p:nvPr>
            <p:ph type="body" sz="quarter" idx="29"/>
          </p:nvPr>
        </p:nvSpPr>
        <p:spPr/>
        <p:txBody>
          <a:bodyPr/>
          <a:lstStyle/>
          <a:p>
            <a:r>
              <a:rPr lang="en-US" dirty="0"/>
              <a:t>03</a:t>
            </a:r>
          </a:p>
        </p:txBody>
      </p:sp>
      <p:sp>
        <p:nvSpPr>
          <p:cNvPr id="8" name="Text Placeholder 7">
            <a:extLst>
              <a:ext uri="{FF2B5EF4-FFF2-40B4-BE49-F238E27FC236}">
                <a16:creationId xmlns:a16="http://schemas.microsoft.com/office/drawing/2014/main" id="{581442CE-8089-4C55-AE8A-E69EF53104DB}"/>
              </a:ext>
            </a:extLst>
          </p:cNvPr>
          <p:cNvSpPr>
            <a:spLocks noGrp="1"/>
          </p:cNvSpPr>
          <p:nvPr>
            <p:ph type="body" sz="quarter" idx="26"/>
          </p:nvPr>
        </p:nvSpPr>
        <p:spPr>
          <a:xfrm>
            <a:off x="1794570" y="2814001"/>
            <a:ext cx="6533678" cy="369332"/>
          </a:xfrm>
        </p:spPr>
        <p:txBody>
          <a:bodyPr>
            <a:normAutofit/>
          </a:bodyPr>
          <a:lstStyle/>
          <a:p>
            <a:r>
              <a:rPr lang="en-US" dirty="0"/>
              <a:t>Sync SharePoint Files with ADF (Event Trigger)</a:t>
            </a:r>
          </a:p>
        </p:txBody>
      </p:sp>
      <p:sp>
        <p:nvSpPr>
          <p:cNvPr id="2" name="Text Placeholder 10">
            <a:extLst>
              <a:ext uri="{FF2B5EF4-FFF2-40B4-BE49-F238E27FC236}">
                <a16:creationId xmlns:a16="http://schemas.microsoft.com/office/drawing/2014/main" id="{29F5B188-0E62-4A4E-7FBF-A4DE1608D523}"/>
              </a:ext>
            </a:extLst>
          </p:cNvPr>
          <p:cNvSpPr txBox="1">
            <a:spLocks/>
          </p:cNvSpPr>
          <p:nvPr/>
        </p:nvSpPr>
        <p:spPr>
          <a:xfrm>
            <a:off x="1079500" y="3356992"/>
            <a:ext cx="335980" cy="369888"/>
          </a:xfrm>
          <a:prstGeom prst="rect">
            <a:avLst/>
          </a:prstGeom>
        </p:spPr>
        <p:txBody>
          <a:bodyPr vert="horz" wrap="none" lIns="0" tIns="0" rIns="0" bIns="0" rtlCol="0">
            <a:normAutofit/>
          </a:bodyPr>
          <a:lstStyle>
            <a:lvl1pPr marL="0" indent="0" algn="r" defTabSz="914400" rtl="0" eaLnBrk="1" latinLnBrk="0" hangingPunct="1">
              <a:lnSpc>
                <a:spcPct val="100000"/>
              </a:lnSpc>
              <a:spcBef>
                <a:spcPts val="600"/>
              </a:spcBef>
              <a:buFont typeface="Arial" panose="020B0604020202020204" pitchFamily="34" charset="0"/>
              <a:buNone/>
              <a:defRPr lang="de-DE" sz="2400" b="1" kern="1200" dirty="0">
                <a:solidFill>
                  <a:schemeClr val="accent2"/>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04</a:t>
            </a:r>
          </a:p>
        </p:txBody>
      </p:sp>
      <p:sp>
        <p:nvSpPr>
          <p:cNvPr id="3" name="Text Placeholder 7">
            <a:extLst>
              <a:ext uri="{FF2B5EF4-FFF2-40B4-BE49-F238E27FC236}">
                <a16:creationId xmlns:a16="http://schemas.microsoft.com/office/drawing/2014/main" id="{30D96F30-8978-4C01-5C0F-97302A001659}"/>
              </a:ext>
            </a:extLst>
          </p:cNvPr>
          <p:cNvSpPr txBox="1">
            <a:spLocks/>
          </p:cNvSpPr>
          <p:nvPr/>
        </p:nvSpPr>
        <p:spPr>
          <a:xfrm>
            <a:off x="1775520" y="3356992"/>
            <a:ext cx="6533678" cy="369332"/>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Conversion of PPT files to PDF in </a:t>
            </a:r>
            <a:r>
              <a:rPr lang="en-US" dirty="0" err="1"/>
              <a:t>Sharepoint</a:t>
            </a:r>
            <a:endParaRPr lang="en-US" dirty="0"/>
          </a:p>
        </p:txBody>
      </p:sp>
    </p:spTree>
    <p:custDataLst>
      <p:tags r:id="rId1"/>
    </p:custDataLst>
    <p:extLst>
      <p:ext uri="{BB962C8B-B14F-4D97-AF65-F5344CB8AC3E}">
        <p14:creationId xmlns:p14="http://schemas.microsoft.com/office/powerpoint/2010/main" val="203425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E0F6-631C-88FA-2023-24222D31C3F4}"/>
              </a:ext>
            </a:extLst>
          </p:cNvPr>
          <p:cNvSpPr>
            <a:spLocks noGrp="1"/>
          </p:cNvSpPr>
          <p:nvPr>
            <p:ph type="title"/>
          </p:nvPr>
        </p:nvSpPr>
        <p:spPr>
          <a:xfrm>
            <a:off x="414971" y="260350"/>
            <a:ext cx="11008413" cy="792163"/>
          </a:xfrm>
        </p:spPr>
        <p:txBody>
          <a:bodyPr anchor="ctr">
            <a:normAutofit/>
          </a:bodyPr>
          <a:lstStyle/>
          <a:p>
            <a:r>
              <a:rPr lang="en-US" dirty="0"/>
              <a:t>Options Comparison</a:t>
            </a:r>
            <a:endParaRPr lang="en-IN" dirty="0"/>
          </a:p>
        </p:txBody>
      </p:sp>
      <p:graphicFrame>
        <p:nvGraphicFramePr>
          <p:cNvPr id="4" name="Table 3">
            <a:extLst>
              <a:ext uri="{FF2B5EF4-FFF2-40B4-BE49-F238E27FC236}">
                <a16:creationId xmlns:a16="http://schemas.microsoft.com/office/drawing/2014/main" id="{4128AFE6-D064-7641-991D-382A8C2DBAA0}"/>
              </a:ext>
            </a:extLst>
          </p:cNvPr>
          <p:cNvGraphicFramePr>
            <a:graphicFrameLocks noGrp="1"/>
          </p:cNvGraphicFramePr>
          <p:nvPr>
            <p:extLst>
              <p:ext uri="{D42A27DB-BD31-4B8C-83A1-F6EECF244321}">
                <p14:modId xmlns:p14="http://schemas.microsoft.com/office/powerpoint/2010/main" val="2754566235"/>
              </p:ext>
            </p:extLst>
          </p:nvPr>
        </p:nvGraphicFramePr>
        <p:xfrm>
          <a:off x="623392" y="1241770"/>
          <a:ext cx="10799992" cy="4563492"/>
        </p:xfrm>
        <a:graphic>
          <a:graphicData uri="http://schemas.openxmlformats.org/drawingml/2006/table">
            <a:tbl>
              <a:tblPr firstRow="1" bandRow="1">
                <a:tableStyleId>{5C22544A-7EE6-4342-B048-85BDC9FD1C3A}</a:tableStyleId>
              </a:tblPr>
              <a:tblGrid>
                <a:gridCol w="1202791">
                  <a:extLst>
                    <a:ext uri="{9D8B030D-6E8A-4147-A177-3AD203B41FA5}">
                      <a16:colId xmlns:a16="http://schemas.microsoft.com/office/drawing/2014/main" val="606960465"/>
                    </a:ext>
                  </a:extLst>
                </a:gridCol>
                <a:gridCol w="839520">
                  <a:extLst>
                    <a:ext uri="{9D8B030D-6E8A-4147-A177-3AD203B41FA5}">
                      <a16:colId xmlns:a16="http://schemas.microsoft.com/office/drawing/2014/main" val="4205564197"/>
                    </a:ext>
                  </a:extLst>
                </a:gridCol>
                <a:gridCol w="852678">
                  <a:extLst>
                    <a:ext uri="{9D8B030D-6E8A-4147-A177-3AD203B41FA5}">
                      <a16:colId xmlns:a16="http://schemas.microsoft.com/office/drawing/2014/main" val="996364600"/>
                    </a:ext>
                  </a:extLst>
                </a:gridCol>
                <a:gridCol w="639802">
                  <a:extLst>
                    <a:ext uri="{9D8B030D-6E8A-4147-A177-3AD203B41FA5}">
                      <a16:colId xmlns:a16="http://schemas.microsoft.com/office/drawing/2014/main" val="799659160"/>
                    </a:ext>
                  </a:extLst>
                </a:gridCol>
                <a:gridCol w="932800">
                  <a:extLst>
                    <a:ext uri="{9D8B030D-6E8A-4147-A177-3AD203B41FA5}">
                      <a16:colId xmlns:a16="http://schemas.microsoft.com/office/drawing/2014/main" val="3825737590"/>
                    </a:ext>
                  </a:extLst>
                </a:gridCol>
                <a:gridCol w="879101">
                  <a:extLst>
                    <a:ext uri="{9D8B030D-6E8A-4147-A177-3AD203B41FA5}">
                      <a16:colId xmlns:a16="http://schemas.microsoft.com/office/drawing/2014/main" val="2148667854"/>
                    </a:ext>
                  </a:extLst>
                </a:gridCol>
                <a:gridCol w="1079778">
                  <a:extLst>
                    <a:ext uri="{9D8B030D-6E8A-4147-A177-3AD203B41FA5}">
                      <a16:colId xmlns:a16="http://schemas.microsoft.com/office/drawing/2014/main" val="2487618314"/>
                    </a:ext>
                  </a:extLst>
                </a:gridCol>
                <a:gridCol w="892393">
                  <a:extLst>
                    <a:ext uri="{9D8B030D-6E8A-4147-A177-3AD203B41FA5}">
                      <a16:colId xmlns:a16="http://schemas.microsoft.com/office/drawing/2014/main" val="2537172595"/>
                    </a:ext>
                  </a:extLst>
                </a:gridCol>
                <a:gridCol w="879927">
                  <a:extLst>
                    <a:ext uri="{9D8B030D-6E8A-4147-A177-3AD203B41FA5}">
                      <a16:colId xmlns:a16="http://schemas.microsoft.com/office/drawing/2014/main" val="2532062915"/>
                    </a:ext>
                  </a:extLst>
                </a:gridCol>
                <a:gridCol w="810506">
                  <a:extLst>
                    <a:ext uri="{9D8B030D-6E8A-4147-A177-3AD203B41FA5}">
                      <a16:colId xmlns:a16="http://schemas.microsoft.com/office/drawing/2014/main" val="2217654425"/>
                    </a:ext>
                  </a:extLst>
                </a:gridCol>
                <a:gridCol w="961813">
                  <a:extLst>
                    <a:ext uri="{9D8B030D-6E8A-4147-A177-3AD203B41FA5}">
                      <a16:colId xmlns:a16="http://schemas.microsoft.com/office/drawing/2014/main" val="2228766421"/>
                    </a:ext>
                  </a:extLst>
                </a:gridCol>
                <a:gridCol w="828883">
                  <a:extLst>
                    <a:ext uri="{9D8B030D-6E8A-4147-A177-3AD203B41FA5}">
                      <a16:colId xmlns:a16="http://schemas.microsoft.com/office/drawing/2014/main" val="2037883"/>
                    </a:ext>
                  </a:extLst>
                </a:gridCol>
              </a:tblGrid>
              <a:tr h="235995">
                <a:tc gridSpan="2">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One Drive</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Adobe</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Adobe</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plumsail</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plumsail</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extLst>
                  <a:ext uri="{0D108BD9-81ED-4DB2-BD59-A6C34878D82A}">
                    <a16:rowId xmlns:a16="http://schemas.microsoft.com/office/drawing/2014/main" val="720431684"/>
                  </a:ext>
                </a:extLst>
              </a:tr>
              <a:tr h="779346">
                <a:tc gridSpan="2">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ctr"/>
                      <a:r>
                        <a:rPr lang="en-US" sz="800" u="sng" strike="noStrike">
                          <a:effectLst/>
                          <a:hlinkClick r:id="rId3"/>
                        </a:rPr>
                        <a:t>Convert file (Preview) (or) Convert file using path (Preview)</a:t>
                      </a:r>
                      <a:endParaRPr lang="en-US" sz="800" b="0" i="0" u="sng" strike="noStrike">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sng" strike="noStrike">
                          <a:effectLst/>
                          <a:hlinkClick r:id="rId4"/>
                        </a:rPr>
                        <a:t>Convert PPT to PDF (Preview)</a:t>
                      </a:r>
                      <a:endParaRPr lang="en-US" sz="800" b="0" i="0" u="sng" strike="noStrike">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sng" strike="noStrike" dirty="0">
                          <a:effectLst/>
                          <a:hlinkClick r:id="rId4"/>
                        </a:rPr>
                        <a:t>Convert PPT to PDF (Preview)</a:t>
                      </a:r>
                      <a:br>
                        <a:rPr lang="en-US" sz="800" u="sng" strike="noStrike" dirty="0">
                          <a:effectLst/>
                          <a:hlinkClick r:id="rId4"/>
                        </a:rPr>
                      </a:br>
                      <a:r>
                        <a:rPr lang="en-US" sz="800" u="sng" strike="noStrike" dirty="0">
                          <a:effectLst/>
                          <a:hlinkClick r:id="rId4"/>
                        </a:rPr>
                        <a:t>Compress PDF (Preview)</a:t>
                      </a:r>
                      <a:endParaRPr lang="en-US" sz="800" b="0" i="0" u="sng" strike="noStrike" dirty="0">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sng" strike="noStrike">
                          <a:effectLst/>
                          <a:hlinkClick r:id="rId5"/>
                        </a:rPr>
                        <a:t>Convert PPTX to PDF</a:t>
                      </a:r>
                      <a:endParaRPr lang="en-US" sz="800" b="0" i="0" u="sng" strike="noStrike">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sng" strike="noStrike">
                          <a:effectLst/>
                          <a:hlinkClick r:id="rId5"/>
                        </a:rPr>
                        <a:t>Convert PPTX to PDF</a:t>
                      </a:r>
                      <a:br>
                        <a:rPr lang="en-US" sz="800" u="sng" strike="noStrike">
                          <a:effectLst/>
                          <a:hlinkClick r:id="rId5"/>
                        </a:rPr>
                      </a:br>
                      <a:r>
                        <a:rPr lang="en-US" sz="800" u="sng" strike="noStrike">
                          <a:effectLst/>
                          <a:hlinkClick r:id="rId5"/>
                        </a:rPr>
                        <a:t>Compress PDF document</a:t>
                      </a:r>
                      <a:endParaRPr lang="en-US" sz="800" b="0" i="0" u="sng" strike="noStrike">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extLst>
                  <a:ext uri="{0D108BD9-81ED-4DB2-BD59-A6C34878D82A}">
                    <a16:rowId xmlns:a16="http://schemas.microsoft.com/office/drawing/2014/main" val="654057220"/>
                  </a:ext>
                </a:extLst>
              </a:tr>
              <a:tr h="411934">
                <a:tc>
                  <a:txBody>
                    <a:bodyPr/>
                    <a:lstStyle/>
                    <a:p>
                      <a:pPr algn="ctr" rtl="0" fontAlgn="b"/>
                      <a:r>
                        <a:rPr lang="en-US" sz="700" b="1" u="none" strike="noStrike" dirty="0">
                          <a:solidFill>
                            <a:schemeClr val="bg1"/>
                          </a:solidFill>
                          <a:effectLst/>
                        </a:rPr>
                        <a:t>Files used for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1" u="none" strike="noStrike" dirty="0">
                          <a:solidFill>
                            <a:schemeClr val="bg1"/>
                          </a:solidFill>
                          <a:effectLst/>
                        </a:rPr>
                        <a:t>Original size</a:t>
                      </a:r>
                      <a:endParaRPr lang="en-US" sz="700" b="1" i="0" u="none" strike="noStrike" dirty="0">
                        <a:solidFill>
                          <a:schemeClr val="bg1"/>
                        </a:solidFill>
                        <a:effectLst/>
                        <a:latin typeface="Calibri" panose="020F0502020204030204" pitchFamily="34" charset="0"/>
                      </a:endParaRPr>
                    </a:p>
                    <a:p>
                      <a:pPr algn="ctr" rtl="0" fontAlgn="b"/>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extLst>
                  <a:ext uri="{0D108BD9-81ED-4DB2-BD59-A6C34878D82A}">
                    <a16:rowId xmlns:a16="http://schemas.microsoft.com/office/drawing/2014/main" val="3182710924"/>
                  </a:ext>
                </a:extLst>
              </a:tr>
              <a:tr h="411180">
                <a:tc>
                  <a:txBody>
                    <a:bodyPr/>
                    <a:lstStyle/>
                    <a:p>
                      <a:pPr algn="ctr" rtl="0" fontAlgn="b"/>
                      <a:r>
                        <a:rPr lang="en-US" sz="800" u="none" strike="noStrike" dirty="0">
                          <a:effectLst/>
                        </a:rPr>
                        <a:t>Sample-Slides_v3.pptx</a:t>
                      </a:r>
                      <a:endParaRPr lang="en-US" sz="800" b="0" i="0" u="none" strike="noStrike" dirty="0">
                        <a:solidFill>
                          <a:srgbClr val="000000"/>
                        </a:solidFill>
                        <a:effectLst/>
                        <a:latin typeface="Ubuntu" panose="020B0504030602030204" pitchFamily="34" charset="0"/>
                      </a:endParaRPr>
                    </a:p>
                  </a:txBody>
                  <a:tcPr marL="4110" marR="4110" marT="4110" marB="0" anchor="ctr"/>
                </a:tc>
                <a:tc>
                  <a:txBody>
                    <a:bodyPr/>
                    <a:lstStyle/>
                    <a:p>
                      <a:pPr algn="ctr" rtl="0" fontAlgn="b"/>
                      <a:r>
                        <a:rPr lang="en-US" sz="800" u="none" strike="noStrike" dirty="0">
                          <a:effectLst/>
                        </a:rPr>
                        <a:t>11.4  MB</a:t>
                      </a:r>
                      <a:endParaRPr lang="en-US" sz="800" b="0" i="0" u="none" strike="noStrike" dirty="0">
                        <a:solidFill>
                          <a:srgbClr val="000000"/>
                        </a:solidFill>
                        <a:effectLst/>
                        <a:latin typeface="Ubuntu" panose="020B0504030602030204" pitchFamily="34" charset="0"/>
                      </a:endParaRPr>
                    </a:p>
                  </a:txBody>
                  <a:tcPr marL="4110" marR="4110" marT="4110" marB="0" anchor="ctr"/>
                </a:tc>
                <a:tc>
                  <a:txBody>
                    <a:bodyPr/>
                    <a:lstStyle/>
                    <a:p>
                      <a:pPr algn="ctr" rtl="0" fontAlgn="b"/>
                      <a:r>
                        <a:rPr lang="en-US" sz="700" u="none" strike="noStrike" dirty="0">
                          <a:effectLst/>
                        </a:rPr>
                        <a:t>2.48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a:effectLst/>
                        </a:rPr>
                        <a:t>0.41 Sec</a:t>
                      </a:r>
                      <a:endParaRPr lang="en-US" sz="700" b="0" i="0" u="none" strike="noStrike">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1.76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a:effectLst/>
                        </a:rPr>
                        <a:t>0.26 sec</a:t>
                      </a:r>
                      <a:endParaRPr lang="en-US" sz="700" b="0" i="0" u="none" strike="noStrike">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highlight>
                            <a:srgbClr val="00FF00"/>
                          </a:highlight>
                        </a:rPr>
                        <a:t>787 KB</a:t>
                      </a:r>
                      <a:endParaRPr lang="en-US" sz="700" b="0" i="0" u="none" strike="noStrike" dirty="0">
                        <a:solidFill>
                          <a:srgbClr val="000000"/>
                        </a:solidFill>
                        <a:effectLst/>
                        <a:highlight>
                          <a:srgbClr val="00FF00"/>
                        </a:highlight>
                        <a:latin typeface="Calibri" panose="020F0502020204030204" pitchFamily="34" charset="0"/>
                      </a:endParaRPr>
                    </a:p>
                  </a:txBody>
                  <a:tcPr marL="4110" marR="4110" marT="4110" marB="0" anchor="ctr"/>
                </a:tc>
                <a:tc>
                  <a:txBody>
                    <a:bodyPr/>
                    <a:lstStyle/>
                    <a:p>
                      <a:pPr algn="ctr" rtl="0" fontAlgn="b"/>
                      <a:r>
                        <a:rPr lang="en-US" sz="700" u="none" strike="noStrike">
                          <a:effectLst/>
                          <a:highlight>
                            <a:srgbClr val="00FF00"/>
                          </a:highlight>
                        </a:rPr>
                        <a:t>0.31 Sec</a:t>
                      </a:r>
                      <a:endParaRPr lang="en-US" sz="700" b="0" i="0" u="none" strike="noStrike">
                        <a:solidFill>
                          <a:srgbClr val="000000"/>
                        </a:solidFill>
                        <a:effectLst/>
                        <a:highlight>
                          <a:srgbClr val="00FF00"/>
                        </a:highligh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1.98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a:effectLst/>
                        </a:rPr>
                        <a:t>0.26 Sec</a:t>
                      </a:r>
                      <a:endParaRPr lang="en-US" sz="700" b="0" i="0" u="none" strike="noStrike">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1.95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0.41 Sec</a:t>
                      </a:r>
                      <a:endParaRPr lang="en-US" sz="700" b="0" i="0" u="none" strike="noStrike" dirty="0">
                        <a:solidFill>
                          <a:srgbClr val="000000"/>
                        </a:solidFill>
                        <a:effectLst/>
                        <a:latin typeface="Calibri" panose="020F0502020204030204" pitchFamily="34" charset="0"/>
                      </a:endParaRPr>
                    </a:p>
                  </a:txBody>
                  <a:tcPr marL="4110" marR="4110" marT="4110" marB="0" anchor="ctr"/>
                </a:tc>
                <a:extLst>
                  <a:ext uri="{0D108BD9-81ED-4DB2-BD59-A6C34878D82A}">
                    <a16:rowId xmlns:a16="http://schemas.microsoft.com/office/drawing/2014/main" val="1424907042"/>
                  </a:ext>
                </a:extLst>
              </a:tr>
              <a:tr h="411180">
                <a:tc>
                  <a:txBody>
                    <a:bodyPr/>
                    <a:lstStyle/>
                    <a:p>
                      <a:pPr algn="ctr" rtl="0" fontAlgn="b"/>
                      <a:r>
                        <a:rPr lang="en-US" sz="800" u="none" strike="noStrike" dirty="0">
                          <a:effectLst/>
                        </a:rPr>
                        <a:t>Sample_v1.pptx</a:t>
                      </a:r>
                      <a:endParaRPr lang="en-US" sz="800" b="0" i="0" u="none" strike="noStrike" dirty="0">
                        <a:solidFill>
                          <a:srgbClr val="000000"/>
                        </a:solidFill>
                        <a:effectLst/>
                        <a:latin typeface="Ubuntu" panose="020B0504030602030204" pitchFamily="34" charset="0"/>
                      </a:endParaRPr>
                    </a:p>
                  </a:txBody>
                  <a:tcPr marL="4110" marR="4110" marT="4110" marB="0" anchor="ctr"/>
                </a:tc>
                <a:tc>
                  <a:txBody>
                    <a:bodyPr/>
                    <a:lstStyle/>
                    <a:p>
                      <a:pPr algn="ctr" rtl="0" fontAlgn="b"/>
                      <a:r>
                        <a:rPr lang="en-US" sz="800" b="0" i="0" u="none" strike="noStrike" dirty="0">
                          <a:solidFill>
                            <a:srgbClr val="000000"/>
                          </a:solidFill>
                          <a:effectLst/>
                          <a:latin typeface="Ubuntu" panose="020B0504030602030204" pitchFamily="34" charset="0"/>
                        </a:rPr>
                        <a:t>7.42 MB</a:t>
                      </a:r>
                    </a:p>
                  </a:txBody>
                  <a:tcPr marL="4110" marR="4110" marT="4110" marB="0" anchor="ctr"/>
                </a:tc>
                <a:tc>
                  <a:txBody>
                    <a:bodyPr/>
                    <a:lstStyle/>
                    <a:p>
                      <a:pPr algn="ctr" rtl="0" fontAlgn="b"/>
                      <a:r>
                        <a:rPr lang="en-US" sz="700" u="none" strike="noStrike" dirty="0">
                          <a:effectLst/>
                        </a:rPr>
                        <a:t>3.01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a:effectLst/>
                        </a:rPr>
                        <a:t>0.48 sec</a:t>
                      </a:r>
                      <a:endParaRPr lang="en-US" sz="700" b="0" i="0" u="none" strike="noStrike">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3.50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0.40 Sec</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highlight>
                            <a:srgbClr val="00FF00"/>
                          </a:highlight>
                        </a:rPr>
                        <a:t>2.45 MB</a:t>
                      </a:r>
                      <a:endParaRPr lang="en-US" sz="700" b="0" i="0" u="none" strike="noStrike" dirty="0">
                        <a:solidFill>
                          <a:srgbClr val="000000"/>
                        </a:solidFill>
                        <a:effectLst/>
                        <a:highlight>
                          <a:srgbClr val="00FF00"/>
                        </a:highlight>
                        <a:latin typeface="Calibri" panose="020F0502020204030204" pitchFamily="34" charset="0"/>
                      </a:endParaRPr>
                    </a:p>
                  </a:txBody>
                  <a:tcPr marL="4110" marR="4110" marT="4110" marB="0" anchor="ctr"/>
                </a:tc>
                <a:tc>
                  <a:txBody>
                    <a:bodyPr/>
                    <a:lstStyle/>
                    <a:p>
                      <a:pPr algn="ctr" rtl="0" fontAlgn="b"/>
                      <a:r>
                        <a:rPr lang="en-US" sz="700" u="none" strike="noStrike" dirty="0">
                          <a:effectLst/>
                          <a:highlight>
                            <a:srgbClr val="00FF00"/>
                          </a:highlight>
                        </a:rPr>
                        <a:t>0.57 Sec</a:t>
                      </a:r>
                      <a:endParaRPr lang="en-US" sz="700" b="0" i="0" u="none" strike="noStrike" dirty="0">
                        <a:solidFill>
                          <a:srgbClr val="000000"/>
                        </a:solidFill>
                        <a:effectLst/>
                        <a:highlight>
                          <a:srgbClr val="00FF00"/>
                        </a:highligh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4.43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a:effectLst/>
                        </a:rPr>
                        <a:t>0.43 Sec</a:t>
                      </a:r>
                      <a:endParaRPr lang="en-US" sz="700" b="0" i="0" u="none" strike="noStrike">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4.30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a:effectLst/>
                        </a:rPr>
                        <a:t>1.01 Sec</a:t>
                      </a:r>
                      <a:endParaRPr lang="en-US" sz="700" b="0" i="0" u="none" strike="noStrike">
                        <a:solidFill>
                          <a:srgbClr val="000000"/>
                        </a:solidFill>
                        <a:effectLst/>
                        <a:latin typeface="Calibri" panose="020F0502020204030204" pitchFamily="34" charset="0"/>
                      </a:endParaRPr>
                    </a:p>
                  </a:txBody>
                  <a:tcPr marL="4110" marR="4110" marT="4110" marB="0" anchor="ctr"/>
                </a:tc>
                <a:extLst>
                  <a:ext uri="{0D108BD9-81ED-4DB2-BD59-A6C34878D82A}">
                    <a16:rowId xmlns:a16="http://schemas.microsoft.com/office/drawing/2014/main" val="3398631487"/>
                  </a:ext>
                </a:extLst>
              </a:tr>
              <a:tr h="411180">
                <a:tc>
                  <a:txBody>
                    <a:bodyPr/>
                    <a:lstStyle/>
                    <a:p>
                      <a:pPr algn="ctr" rtl="0" fontAlgn="b"/>
                      <a:r>
                        <a:rPr lang="en-US" sz="800" u="none" strike="noStrike" dirty="0">
                          <a:effectLst/>
                        </a:rPr>
                        <a:t>Sample_v11.pptx</a:t>
                      </a:r>
                      <a:endParaRPr lang="en-US" sz="800" b="0" i="0" u="none" strike="noStrike" dirty="0">
                        <a:solidFill>
                          <a:srgbClr val="000000"/>
                        </a:solidFill>
                        <a:effectLst/>
                        <a:latin typeface="Ubuntu" panose="020B0504030602030204" pitchFamily="34" charset="0"/>
                      </a:endParaRPr>
                    </a:p>
                  </a:txBody>
                  <a:tcPr marL="4110" marR="4110" marT="4110" marB="0" anchor="ctr"/>
                </a:tc>
                <a:tc>
                  <a:txBody>
                    <a:bodyPr/>
                    <a:lstStyle/>
                    <a:p>
                      <a:pPr algn="ctr" rtl="0" fontAlgn="b"/>
                      <a:r>
                        <a:rPr lang="en-US" sz="800" b="0" i="0" u="none" strike="noStrike" dirty="0">
                          <a:solidFill>
                            <a:srgbClr val="000000"/>
                          </a:solidFill>
                          <a:effectLst/>
                          <a:latin typeface="Ubuntu" panose="020B0504030602030204" pitchFamily="34" charset="0"/>
                        </a:rPr>
                        <a:t>3.45 MB</a:t>
                      </a:r>
                    </a:p>
                  </a:txBody>
                  <a:tcPr marL="4110" marR="4110" marT="4110" marB="0" anchor="ctr"/>
                </a:tc>
                <a:tc>
                  <a:txBody>
                    <a:bodyPr/>
                    <a:lstStyle/>
                    <a:p>
                      <a:pPr algn="ctr" rtl="0" fontAlgn="b"/>
                      <a:r>
                        <a:rPr lang="en-US" sz="700" u="none" strike="noStrike" dirty="0">
                          <a:effectLst/>
                        </a:rPr>
                        <a:t>1.70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0.48 sec</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2.66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0.50 Sec</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highlight>
                            <a:srgbClr val="00FF00"/>
                          </a:highlight>
                        </a:rPr>
                        <a:t>2.12 MB</a:t>
                      </a:r>
                      <a:endParaRPr lang="en-US" sz="700" b="0" i="0" u="none" strike="noStrike" dirty="0">
                        <a:solidFill>
                          <a:srgbClr val="000000"/>
                        </a:solidFill>
                        <a:effectLst/>
                        <a:highlight>
                          <a:srgbClr val="00FF00"/>
                        </a:highlight>
                        <a:latin typeface="Calibri" panose="020F0502020204030204" pitchFamily="34" charset="0"/>
                      </a:endParaRPr>
                    </a:p>
                  </a:txBody>
                  <a:tcPr marL="4110" marR="4110" marT="4110" marB="0" anchor="ctr"/>
                </a:tc>
                <a:tc>
                  <a:txBody>
                    <a:bodyPr/>
                    <a:lstStyle/>
                    <a:p>
                      <a:pPr algn="ctr" rtl="0" fontAlgn="b"/>
                      <a:r>
                        <a:rPr lang="en-US" sz="700" u="none" strike="noStrike" dirty="0">
                          <a:effectLst/>
                          <a:highlight>
                            <a:srgbClr val="00FF00"/>
                          </a:highlight>
                        </a:rPr>
                        <a:t>1.05 Sec</a:t>
                      </a:r>
                      <a:endParaRPr lang="en-US" sz="700" b="0" i="0" u="none" strike="noStrike" dirty="0">
                        <a:solidFill>
                          <a:srgbClr val="000000"/>
                        </a:solidFill>
                        <a:effectLst/>
                        <a:highlight>
                          <a:srgbClr val="00FF00"/>
                        </a:highligh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3.68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2.30 Sec</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3.55 MB</a:t>
                      </a:r>
                      <a:endParaRPr lang="en-US" sz="700" b="0" i="0" u="none" strike="noStrike" dirty="0">
                        <a:solidFill>
                          <a:srgbClr val="000000"/>
                        </a:solidFill>
                        <a:effectLst/>
                        <a:latin typeface="Calibri" panose="020F0502020204030204" pitchFamily="34" charset="0"/>
                      </a:endParaRPr>
                    </a:p>
                  </a:txBody>
                  <a:tcPr marL="4110" marR="4110" marT="4110" marB="0" anchor="ctr"/>
                </a:tc>
                <a:tc>
                  <a:txBody>
                    <a:bodyPr/>
                    <a:lstStyle/>
                    <a:p>
                      <a:pPr algn="ctr" rtl="0" fontAlgn="b"/>
                      <a:r>
                        <a:rPr lang="en-US" sz="700" u="none" strike="noStrike" dirty="0">
                          <a:effectLst/>
                        </a:rPr>
                        <a:t>0.59 Sec</a:t>
                      </a:r>
                      <a:endParaRPr lang="en-US" sz="700" b="0" i="0" u="none" strike="noStrike" dirty="0">
                        <a:solidFill>
                          <a:srgbClr val="000000"/>
                        </a:solidFill>
                        <a:effectLst/>
                        <a:latin typeface="Calibri" panose="020F0502020204030204" pitchFamily="34" charset="0"/>
                      </a:endParaRPr>
                    </a:p>
                  </a:txBody>
                  <a:tcPr marL="4110" marR="4110" marT="4110" marB="0" anchor="ctr"/>
                </a:tc>
                <a:extLst>
                  <a:ext uri="{0D108BD9-81ED-4DB2-BD59-A6C34878D82A}">
                    <a16:rowId xmlns:a16="http://schemas.microsoft.com/office/drawing/2014/main" val="2519855506"/>
                  </a:ext>
                </a:extLst>
              </a:tr>
              <a:tr h="227099">
                <a:tc gridSpan="2">
                  <a:txBody>
                    <a:bodyPr/>
                    <a:lstStyle/>
                    <a:p>
                      <a:pPr marL="0" algn="ctr" defTabSz="914400" rtl="0" eaLnBrk="1" fontAlgn="b" latinLnBrk="0" hangingPunct="1"/>
                      <a:r>
                        <a:rPr lang="en-US" sz="700" b="1" u="none" strike="noStrike" kern="1200" dirty="0">
                          <a:solidFill>
                            <a:schemeClr val="bg1"/>
                          </a:solidFill>
                          <a:effectLst/>
                          <a:latin typeface="+mn-lt"/>
                          <a:ea typeface="+mn-ea"/>
                          <a:cs typeface="+mn-cs"/>
                        </a:rPr>
                        <a:t>Enable DLP Policy</a:t>
                      </a:r>
                    </a:p>
                  </a:txBody>
                  <a:tcPr marL="4110" marR="4110" marT="4110" marB="0" anchor="ctr">
                    <a:solidFill>
                      <a:srgbClr val="0070C0"/>
                    </a:solidFill>
                  </a:tcPr>
                </a:tc>
                <a:tc hMerge="1">
                  <a:txBody>
                    <a:bodyPr/>
                    <a:lstStyle/>
                    <a:p>
                      <a:endParaRPr lang="en-US"/>
                    </a:p>
                  </a:txBody>
                  <a:tcPr/>
                </a:tc>
                <a:tc gridSpan="2">
                  <a:txBody>
                    <a:bodyPr/>
                    <a:lstStyle/>
                    <a:p>
                      <a:pPr algn="ctr" rtl="0" fontAlgn="b"/>
                      <a:r>
                        <a:rPr lang="en-US" sz="700" u="none" strike="noStrike" dirty="0">
                          <a:effectLst/>
                        </a:rPr>
                        <a:t>No</a:t>
                      </a:r>
                      <a:endParaRPr lang="en-US" sz="7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dirty="0">
                          <a:effectLst/>
                        </a:rPr>
                        <a:t>Yes</a:t>
                      </a:r>
                      <a:endParaRPr lang="en-US" sz="7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dirty="0">
                          <a:effectLst/>
                        </a:rPr>
                        <a:t>Yes</a:t>
                      </a:r>
                      <a:endParaRPr lang="en-US" sz="7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dirty="0">
                          <a:effectLst/>
                        </a:rPr>
                        <a:t>Yes</a:t>
                      </a:r>
                      <a:endParaRPr lang="en-US" sz="7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extLst>
                  <a:ext uri="{0D108BD9-81ED-4DB2-BD59-A6C34878D82A}">
                    <a16:rowId xmlns:a16="http://schemas.microsoft.com/office/drawing/2014/main" val="57081164"/>
                  </a:ext>
                </a:extLst>
              </a:tr>
              <a:tr h="227099">
                <a:tc gridSpan="2">
                  <a:txBody>
                    <a:bodyPr/>
                    <a:lstStyle/>
                    <a:p>
                      <a:pPr marL="0" algn="ctr" defTabSz="914400" rtl="0" eaLnBrk="1" fontAlgn="b" latinLnBrk="0" hangingPunct="1"/>
                      <a:r>
                        <a:rPr lang="en-US" sz="700" b="1" u="none" strike="noStrike" kern="1200" dirty="0">
                          <a:solidFill>
                            <a:schemeClr val="bg1"/>
                          </a:solidFill>
                          <a:effectLst/>
                          <a:latin typeface="+mn-lt"/>
                          <a:ea typeface="+mn-ea"/>
                          <a:cs typeface="+mn-cs"/>
                        </a:rPr>
                        <a:t>Additional Cost</a:t>
                      </a:r>
                    </a:p>
                  </a:txBody>
                  <a:tcPr marL="4110" marR="4110" marT="4110" marB="0" anchor="ctr">
                    <a:solidFill>
                      <a:srgbClr val="0070C0"/>
                    </a:solidFill>
                  </a:tcPr>
                </a:tc>
                <a:tc hMerge="1">
                  <a:txBody>
                    <a:bodyPr/>
                    <a:lstStyle/>
                    <a:p>
                      <a:endParaRPr lang="en-US"/>
                    </a:p>
                  </a:txBody>
                  <a:tcPr/>
                </a:tc>
                <a:tc gridSpan="2">
                  <a:txBody>
                    <a:bodyPr/>
                    <a:lstStyle/>
                    <a:p>
                      <a:pPr algn="ctr" rtl="0" fontAlgn="b"/>
                      <a:r>
                        <a:rPr lang="en-US" sz="700" u="none" strike="noStrike" dirty="0">
                          <a:effectLst/>
                        </a:rPr>
                        <a:t>No</a:t>
                      </a:r>
                      <a:endParaRPr lang="en-US" sz="7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dirty="0">
                          <a:effectLst/>
                        </a:rPr>
                        <a:t>Yes</a:t>
                      </a:r>
                      <a:endParaRPr lang="en-US" sz="7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extLst>
                  <a:ext uri="{0D108BD9-81ED-4DB2-BD59-A6C34878D82A}">
                    <a16:rowId xmlns:a16="http://schemas.microsoft.com/office/drawing/2014/main" val="916011132"/>
                  </a:ext>
                </a:extLst>
              </a:tr>
              <a:tr h="227099">
                <a:tc gridSpan="2">
                  <a:txBody>
                    <a:bodyPr/>
                    <a:lstStyle/>
                    <a:p>
                      <a:pPr marL="0" algn="ctr" defTabSz="914400" rtl="0" eaLnBrk="1" fontAlgn="b" latinLnBrk="0" hangingPunct="1"/>
                      <a:r>
                        <a:rPr lang="en-US" sz="700" b="1" u="none" strike="noStrike" kern="1200" dirty="0">
                          <a:solidFill>
                            <a:schemeClr val="bg1"/>
                          </a:solidFill>
                          <a:effectLst/>
                          <a:latin typeface="+mn-lt"/>
                          <a:ea typeface="+mn-ea"/>
                          <a:cs typeface="+mn-cs"/>
                        </a:rPr>
                        <a:t>Native Connector</a:t>
                      </a:r>
                    </a:p>
                  </a:txBody>
                  <a:tcPr marL="4110" marR="4110" marT="4110" marB="0" anchor="ctr">
                    <a:solidFill>
                      <a:srgbClr val="0070C0"/>
                    </a:solidFill>
                  </a:tcPr>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Yes</a:t>
                      </a:r>
                    </a:p>
                  </a:txBody>
                  <a:tcPr marL="4110" marR="4110" marT="4110" marB="0" anchor="ctr"/>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No</a:t>
                      </a:r>
                    </a:p>
                  </a:txBody>
                  <a:tcPr marL="4110" marR="4110" marT="4110" marB="0" anchor="ctr"/>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No</a:t>
                      </a:r>
                    </a:p>
                  </a:txBody>
                  <a:tcPr marL="4110" marR="4110" marT="4110" marB="0" anchor="ctr"/>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No</a:t>
                      </a:r>
                    </a:p>
                  </a:txBody>
                  <a:tcPr marL="4110" marR="4110" marT="4110" marB="0" anchor="ctr"/>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No</a:t>
                      </a:r>
                    </a:p>
                  </a:txBody>
                  <a:tcPr marL="4110" marR="4110" marT="4110" marB="0" anchor="ctr"/>
                </a:tc>
                <a:tc hMerge="1">
                  <a:txBody>
                    <a:bodyPr/>
                    <a:lstStyle/>
                    <a:p>
                      <a:endParaRPr lang="en-US"/>
                    </a:p>
                  </a:txBody>
                  <a:tcPr/>
                </a:tc>
                <a:extLst>
                  <a:ext uri="{0D108BD9-81ED-4DB2-BD59-A6C34878D82A}">
                    <a16:rowId xmlns:a16="http://schemas.microsoft.com/office/drawing/2014/main" val="3104083332"/>
                  </a:ext>
                </a:extLst>
              </a:tr>
              <a:tr h="244824">
                <a:tc gridSpan="2">
                  <a:txBody>
                    <a:bodyPr/>
                    <a:lstStyle/>
                    <a:p>
                      <a:pPr marL="0" algn="ctr" defTabSz="914400" rtl="0" eaLnBrk="1" fontAlgn="b" latinLnBrk="0" hangingPunct="1"/>
                      <a:r>
                        <a:rPr lang="en-US" sz="700" b="1" u="none" strike="noStrike" kern="1200" dirty="0">
                          <a:solidFill>
                            <a:schemeClr val="bg1"/>
                          </a:solidFill>
                          <a:effectLst/>
                          <a:latin typeface="+mn-lt"/>
                          <a:ea typeface="+mn-ea"/>
                          <a:cs typeface="+mn-cs"/>
                        </a:rPr>
                        <a:t>Stage and Clean Stage files</a:t>
                      </a:r>
                    </a:p>
                  </a:txBody>
                  <a:tcPr marL="4110" marR="4110" marT="4110" marB="0" anchor="ctr">
                    <a:solidFill>
                      <a:srgbClr val="0070C0"/>
                    </a:solidFill>
                  </a:tcPr>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b"/>
                      <a:r>
                        <a:rPr lang="en-US" sz="700" u="none" strike="noStrike" dirty="0">
                          <a:effectLst/>
                        </a:rPr>
                        <a:t>No</a:t>
                      </a:r>
                      <a:endParaRPr lang="en-US" sz="7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extLst>
                  <a:ext uri="{0D108BD9-81ED-4DB2-BD59-A6C34878D82A}">
                    <a16:rowId xmlns:a16="http://schemas.microsoft.com/office/drawing/2014/main" val="2207972865"/>
                  </a:ext>
                </a:extLst>
              </a:tr>
              <a:tr h="976556">
                <a:tc gridSpan="2">
                  <a:txBody>
                    <a:bodyPr/>
                    <a:lstStyle/>
                    <a:p>
                      <a:pPr marL="0" algn="ctr" defTabSz="914400" rtl="0" eaLnBrk="1" fontAlgn="b" latinLnBrk="0" hangingPunct="1"/>
                      <a:r>
                        <a:rPr lang="en-US" sz="700" b="1" u="none" strike="noStrike" kern="1200" dirty="0">
                          <a:solidFill>
                            <a:schemeClr val="bg1"/>
                          </a:solidFill>
                          <a:effectLst/>
                          <a:latin typeface="+mn-lt"/>
                          <a:ea typeface="+mn-ea"/>
                          <a:cs typeface="+mn-cs"/>
                        </a:rPr>
                        <a:t>Remarks</a:t>
                      </a:r>
                    </a:p>
                  </a:txBody>
                  <a:tcPr marL="4110" marR="4110" marT="4110" marB="0" anchor="ctr">
                    <a:solidFill>
                      <a:srgbClr val="0070C0"/>
                    </a:solidFill>
                  </a:tcPr>
                </a:tc>
                <a:tc hMerge="1">
                  <a:txBody>
                    <a:bodyPr/>
                    <a:lstStyle/>
                    <a:p>
                      <a:endParaRPr lang="en-US"/>
                    </a:p>
                  </a:txBody>
                  <a:tcPr/>
                </a:tc>
                <a:tc gridSpan="2">
                  <a:txBody>
                    <a:bodyPr/>
                    <a:lstStyle/>
                    <a:p>
                      <a:pPr algn="ctr" fontAlgn="t"/>
                      <a:r>
                        <a:rPr lang="en-US" sz="800" u="none" strike="noStrike" dirty="0">
                          <a:effectLst/>
                        </a:rPr>
                        <a:t>Files to be staged before  conversion and clean staged files after conversion</a:t>
                      </a:r>
                      <a:endParaRPr lang="en-US" sz="8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fontAlgn="b"/>
                      <a:r>
                        <a:rPr lang="en-US" sz="1300" u="none" strike="noStrike">
                          <a:effectLst/>
                        </a:rPr>
                        <a:t> </a:t>
                      </a:r>
                      <a:endParaRPr lang="en-US" sz="1300" b="0" i="0" u="none" strike="noStrike">
                        <a:solidFill>
                          <a:srgbClr val="000000"/>
                        </a:solidFill>
                        <a:effectLst/>
                        <a:latin typeface="Arial" panose="020B0604020202020204" pitchFamily="34" charset="0"/>
                      </a:endParaRPr>
                    </a:p>
                  </a:txBody>
                  <a:tcPr marL="4110" marR="4110" marT="4110" marB="0" anchor="ctr"/>
                </a:tc>
                <a:tc hMerge="1">
                  <a:txBody>
                    <a:bodyPr/>
                    <a:lstStyle/>
                    <a:p>
                      <a:endParaRPr lang="en-US"/>
                    </a:p>
                  </a:txBody>
                  <a:tcPr/>
                </a:tc>
                <a:tc gridSpan="2">
                  <a:txBody>
                    <a:bodyPr/>
                    <a:lstStyle/>
                    <a:p>
                      <a:pPr algn="ctr" fontAlgn="t"/>
                      <a:r>
                        <a:rPr lang="en-US" sz="800" u="none" strike="noStrike" dirty="0">
                          <a:effectLst/>
                        </a:rPr>
                        <a:t>The level of compression are High, Medium , Low. The default is MEDIUM. Used High</a:t>
                      </a:r>
                      <a:endParaRPr lang="en-US" sz="8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none" strike="noStrike">
                          <a:effectLst/>
                        </a:rPr>
                        <a:t> </a:t>
                      </a:r>
                      <a:endParaRPr lang="en-US" sz="800" b="1"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fontAlgn="ctr"/>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extLst>
                  <a:ext uri="{0D108BD9-81ED-4DB2-BD59-A6C34878D82A}">
                    <a16:rowId xmlns:a16="http://schemas.microsoft.com/office/drawing/2014/main" val="2433406439"/>
                  </a:ext>
                </a:extLst>
              </a:tr>
            </a:tbl>
          </a:graphicData>
        </a:graphic>
      </p:graphicFrame>
    </p:spTree>
    <p:extLst>
      <p:ext uri="{BB962C8B-B14F-4D97-AF65-F5344CB8AC3E}">
        <p14:creationId xmlns:p14="http://schemas.microsoft.com/office/powerpoint/2010/main" val="296873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E0F6-631C-88FA-2023-24222D31C3F4}"/>
              </a:ext>
            </a:extLst>
          </p:cNvPr>
          <p:cNvSpPr>
            <a:spLocks noGrp="1"/>
          </p:cNvSpPr>
          <p:nvPr>
            <p:ph type="title"/>
          </p:nvPr>
        </p:nvSpPr>
        <p:spPr>
          <a:xfrm>
            <a:off x="414971" y="260350"/>
            <a:ext cx="11008413" cy="792163"/>
          </a:xfrm>
        </p:spPr>
        <p:txBody>
          <a:bodyPr anchor="ctr">
            <a:normAutofit/>
          </a:bodyPr>
          <a:lstStyle/>
          <a:p>
            <a:r>
              <a:rPr lang="en-US" dirty="0"/>
              <a:t>Options Comparison</a:t>
            </a:r>
            <a:endParaRPr lang="en-IN" dirty="0"/>
          </a:p>
        </p:txBody>
      </p:sp>
      <p:graphicFrame>
        <p:nvGraphicFramePr>
          <p:cNvPr id="4" name="Table 3">
            <a:extLst>
              <a:ext uri="{FF2B5EF4-FFF2-40B4-BE49-F238E27FC236}">
                <a16:creationId xmlns:a16="http://schemas.microsoft.com/office/drawing/2014/main" id="{4128AFE6-D064-7641-991D-382A8C2DBAA0}"/>
              </a:ext>
            </a:extLst>
          </p:cNvPr>
          <p:cNvGraphicFramePr>
            <a:graphicFrameLocks noGrp="1"/>
          </p:cNvGraphicFramePr>
          <p:nvPr/>
        </p:nvGraphicFramePr>
        <p:xfrm>
          <a:off x="414971" y="1268760"/>
          <a:ext cx="11657694" cy="4380661"/>
        </p:xfrm>
        <a:graphic>
          <a:graphicData uri="http://schemas.openxmlformats.org/drawingml/2006/table">
            <a:tbl>
              <a:tblPr firstRow="1" bandRow="1">
                <a:tableStyleId>{5C22544A-7EE6-4342-B048-85BDC9FD1C3A}</a:tableStyleId>
              </a:tblPr>
              <a:tblGrid>
                <a:gridCol w="928501">
                  <a:extLst>
                    <a:ext uri="{9D8B030D-6E8A-4147-A177-3AD203B41FA5}">
                      <a16:colId xmlns:a16="http://schemas.microsoft.com/office/drawing/2014/main" val="606960465"/>
                    </a:ext>
                  </a:extLst>
                </a:gridCol>
                <a:gridCol w="648072">
                  <a:extLst>
                    <a:ext uri="{9D8B030D-6E8A-4147-A177-3AD203B41FA5}">
                      <a16:colId xmlns:a16="http://schemas.microsoft.com/office/drawing/2014/main" val="4205564197"/>
                    </a:ext>
                  </a:extLst>
                </a:gridCol>
                <a:gridCol w="658229">
                  <a:extLst>
                    <a:ext uri="{9D8B030D-6E8A-4147-A177-3AD203B41FA5}">
                      <a16:colId xmlns:a16="http://schemas.microsoft.com/office/drawing/2014/main" val="996364600"/>
                    </a:ext>
                  </a:extLst>
                </a:gridCol>
                <a:gridCol w="493899">
                  <a:extLst>
                    <a:ext uri="{9D8B030D-6E8A-4147-A177-3AD203B41FA5}">
                      <a16:colId xmlns:a16="http://schemas.microsoft.com/office/drawing/2014/main" val="799659160"/>
                    </a:ext>
                  </a:extLst>
                </a:gridCol>
                <a:gridCol w="720080">
                  <a:extLst>
                    <a:ext uri="{9D8B030D-6E8A-4147-A177-3AD203B41FA5}">
                      <a16:colId xmlns:a16="http://schemas.microsoft.com/office/drawing/2014/main" val="3825737590"/>
                    </a:ext>
                  </a:extLst>
                </a:gridCol>
                <a:gridCol w="678627">
                  <a:extLst>
                    <a:ext uri="{9D8B030D-6E8A-4147-A177-3AD203B41FA5}">
                      <a16:colId xmlns:a16="http://schemas.microsoft.com/office/drawing/2014/main" val="2148667854"/>
                    </a:ext>
                  </a:extLst>
                </a:gridCol>
                <a:gridCol w="833541">
                  <a:extLst>
                    <a:ext uri="{9D8B030D-6E8A-4147-A177-3AD203B41FA5}">
                      <a16:colId xmlns:a16="http://schemas.microsoft.com/office/drawing/2014/main" val="2487618314"/>
                    </a:ext>
                  </a:extLst>
                </a:gridCol>
                <a:gridCol w="688888">
                  <a:extLst>
                    <a:ext uri="{9D8B030D-6E8A-4147-A177-3AD203B41FA5}">
                      <a16:colId xmlns:a16="http://schemas.microsoft.com/office/drawing/2014/main" val="2537172595"/>
                    </a:ext>
                  </a:extLst>
                </a:gridCol>
                <a:gridCol w="679264">
                  <a:extLst>
                    <a:ext uri="{9D8B030D-6E8A-4147-A177-3AD203B41FA5}">
                      <a16:colId xmlns:a16="http://schemas.microsoft.com/office/drawing/2014/main" val="2532062915"/>
                    </a:ext>
                  </a:extLst>
                </a:gridCol>
                <a:gridCol w="625675">
                  <a:extLst>
                    <a:ext uri="{9D8B030D-6E8A-4147-A177-3AD203B41FA5}">
                      <a16:colId xmlns:a16="http://schemas.microsoft.com/office/drawing/2014/main" val="2217654425"/>
                    </a:ext>
                  </a:extLst>
                </a:gridCol>
                <a:gridCol w="742477">
                  <a:extLst>
                    <a:ext uri="{9D8B030D-6E8A-4147-A177-3AD203B41FA5}">
                      <a16:colId xmlns:a16="http://schemas.microsoft.com/office/drawing/2014/main" val="2228766421"/>
                    </a:ext>
                  </a:extLst>
                </a:gridCol>
                <a:gridCol w="639861">
                  <a:extLst>
                    <a:ext uri="{9D8B030D-6E8A-4147-A177-3AD203B41FA5}">
                      <a16:colId xmlns:a16="http://schemas.microsoft.com/office/drawing/2014/main" val="2037883"/>
                    </a:ext>
                  </a:extLst>
                </a:gridCol>
                <a:gridCol w="512267">
                  <a:extLst>
                    <a:ext uri="{9D8B030D-6E8A-4147-A177-3AD203B41FA5}">
                      <a16:colId xmlns:a16="http://schemas.microsoft.com/office/drawing/2014/main" val="267134705"/>
                    </a:ext>
                  </a:extLst>
                </a:gridCol>
                <a:gridCol w="536012">
                  <a:extLst>
                    <a:ext uri="{9D8B030D-6E8A-4147-A177-3AD203B41FA5}">
                      <a16:colId xmlns:a16="http://schemas.microsoft.com/office/drawing/2014/main" val="2521296553"/>
                    </a:ext>
                  </a:extLst>
                </a:gridCol>
                <a:gridCol w="616116">
                  <a:extLst>
                    <a:ext uri="{9D8B030D-6E8A-4147-A177-3AD203B41FA5}">
                      <a16:colId xmlns:a16="http://schemas.microsoft.com/office/drawing/2014/main" val="1384972402"/>
                    </a:ext>
                  </a:extLst>
                </a:gridCol>
                <a:gridCol w="655498">
                  <a:extLst>
                    <a:ext uri="{9D8B030D-6E8A-4147-A177-3AD203B41FA5}">
                      <a16:colId xmlns:a16="http://schemas.microsoft.com/office/drawing/2014/main" val="1195591140"/>
                    </a:ext>
                  </a:extLst>
                </a:gridCol>
                <a:gridCol w="496630">
                  <a:extLst>
                    <a:ext uri="{9D8B030D-6E8A-4147-A177-3AD203B41FA5}">
                      <a16:colId xmlns:a16="http://schemas.microsoft.com/office/drawing/2014/main" val="306382389"/>
                    </a:ext>
                  </a:extLst>
                </a:gridCol>
                <a:gridCol w="504057">
                  <a:extLst>
                    <a:ext uri="{9D8B030D-6E8A-4147-A177-3AD203B41FA5}">
                      <a16:colId xmlns:a16="http://schemas.microsoft.com/office/drawing/2014/main" val="1159105795"/>
                    </a:ext>
                  </a:extLst>
                </a:gridCol>
              </a:tblGrid>
              <a:tr h="226219">
                <a:tc gridSpan="2">
                  <a:txBody>
                    <a:bodyPr/>
                    <a:lstStyle/>
                    <a:p>
                      <a:pPr algn="l" fontAlgn="b"/>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One Drive</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Adobe</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Adobe</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plumsail</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plumsail</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Encodian</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Encodian</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tc gridSpan="2">
                  <a:txBody>
                    <a:bodyPr/>
                    <a:lstStyle/>
                    <a:p>
                      <a:pPr algn="ctr" rtl="0" fontAlgn="b"/>
                      <a:r>
                        <a:rPr lang="en-US" sz="1000" u="none" strike="noStrike" dirty="0">
                          <a:effectLst/>
                        </a:rPr>
                        <a:t>Encodian</a:t>
                      </a:r>
                      <a:endParaRPr lang="en-US" sz="1000" b="0" i="0" u="none" strike="noStrike" dirty="0">
                        <a:solidFill>
                          <a:srgbClr val="000000"/>
                        </a:solidFill>
                        <a:effectLst/>
                        <a:latin typeface="Ubuntu" panose="020B0504030602030204" pitchFamily="34" charset="0"/>
                      </a:endParaRPr>
                    </a:p>
                  </a:txBody>
                  <a:tcPr marL="4110" marR="4110" marT="4110" marB="0" anchor="b"/>
                </a:tc>
                <a:tc hMerge="1">
                  <a:txBody>
                    <a:bodyPr/>
                    <a:lstStyle/>
                    <a:p>
                      <a:endParaRPr lang="en-US"/>
                    </a:p>
                  </a:txBody>
                  <a:tcPr/>
                </a:tc>
                <a:extLst>
                  <a:ext uri="{0D108BD9-81ED-4DB2-BD59-A6C34878D82A}">
                    <a16:rowId xmlns:a16="http://schemas.microsoft.com/office/drawing/2014/main" val="720431684"/>
                  </a:ext>
                </a:extLst>
              </a:tr>
              <a:tr h="747063">
                <a:tc gridSpan="2">
                  <a:txBody>
                    <a:bodyPr/>
                    <a:lstStyle/>
                    <a:p>
                      <a:pPr algn="l" fontAlgn="b"/>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ctr"/>
                      <a:r>
                        <a:rPr lang="en-US" sz="800" u="sng" strike="noStrike">
                          <a:effectLst/>
                          <a:hlinkClick r:id="rId3"/>
                        </a:rPr>
                        <a:t>Convert file (Preview) (or) Convert file using path (Preview)</a:t>
                      </a:r>
                      <a:endParaRPr lang="en-US" sz="800" b="0" i="0" u="sng" strike="noStrike">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sng" strike="noStrike">
                          <a:effectLst/>
                          <a:hlinkClick r:id="rId4"/>
                        </a:rPr>
                        <a:t>Convert PPT to PDF (Preview)</a:t>
                      </a:r>
                      <a:endParaRPr lang="en-US" sz="800" b="0" i="0" u="sng" strike="noStrike">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sng" strike="noStrike" dirty="0">
                          <a:effectLst/>
                          <a:hlinkClick r:id="rId4"/>
                        </a:rPr>
                        <a:t>Convert PPT to PDF (Preview)</a:t>
                      </a:r>
                      <a:br>
                        <a:rPr lang="en-US" sz="800" u="sng" strike="noStrike" dirty="0">
                          <a:effectLst/>
                          <a:hlinkClick r:id="rId4"/>
                        </a:rPr>
                      </a:br>
                      <a:r>
                        <a:rPr lang="en-US" sz="800" u="sng" strike="noStrike" dirty="0">
                          <a:effectLst/>
                          <a:hlinkClick r:id="rId4"/>
                        </a:rPr>
                        <a:t>Compress PDF (Preview)</a:t>
                      </a:r>
                      <a:endParaRPr lang="en-US" sz="800" b="0" i="0" u="sng" strike="noStrike" dirty="0">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sng" strike="noStrike">
                          <a:effectLst/>
                          <a:hlinkClick r:id="rId5"/>
                        </a:rPr>
                        <a:t>Convert PPTX to PDF</a:t>
                      </a:r>
                      <a:endParaRPr lang="en-US" sz="800" b="0" i="0" u="sng" strike="noStrike">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sng" strike="noStrike">
                          <a:effectLst/>
                          <a:hlinkClick r:id="rId5"/>
                        </a:rPr>
                        <a:t>Convert PPTX to PDF</a:t>
                      </a:r>
                      <a:br>
                        <a:rPr lang="en-US" sz="800" u="sng" strike="noStrike">
                          <a:effectLst/>
                          <a:hlinkClick r:id="rId5"/>
                        </a:rPr>
                      </a:br>
                      <a:r>
                        <a:rPr lang="en-US" sz="800" u="sng" strike="noStrike">
                          <a:effectLst/>
                          <a:hlinkClick r:id="rId5"/>
                        </a:rPr>
                        <a:t>Compress PDF document</a:t>
                      </a:r>
                      <a:endParaRPr lang="en-US" sz="800" b="0" i="0" u="sng" strike="noStrike">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sng" strike="noStrike">
                          <a:effectLst/>
                          <a:hlinkClick r:id="rId6"/>
                        </a:rPr>
                        <a:t>Convert PowerPoint</a:t>
                      </a:r>
                      <a:endParaRPr lang="en-US" sz="800" b="0" i="0" u="sng" strike="noStrike">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sng" strike="noStrike">
                          <a:effectLst/>
                          <a:hlinkClick r:id="rId6"/>
                        </a:rPr>
                        <a:t>Compress PowerPoint</a:t>
                      </a:r>
                      <a:endParaRPr lang="en-US" sz="800" b="0" i="0" u="sng" strike="noStrike">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sng" strike="noStrike" dirty="0">
                          <a:effectLst/>
                          <a:hlinkClick r:id="rId6"/>
                        </a:rPr>
                        <a:t>Compress PowerPoint  Convert PowerPoint  Compress PDF</a:t>
                      </a:r>
                      <a:endParaRPr lang="en-US" sz="800" b="0" i="0" u="sng" strike="noStrike" dirty="0">
                        <a:solidFill>
                          <a:srgbClr val="0563C1"/>
                        </a:solidFill>
                        <a:effectLst/>
                        <a:latin typeface="Calibri" panose="020F0502020204030204" pitchFamily="34" charset="0"/>
                      </a:endParaRPr>
                    </a:p>
                  </a:txBody>
                  <a:tcPr marL="4110" marR="4110" marT="4110" marB="0" anchor="ctr"/>
                </a:tc>
                <a:tc hMerge="1">
                  <a:txBody>
                    <a:bodyPr/>
                    <a:lstStyle/>
                    <a:p>
                      <a:endParaRPr lang="en-US"/>
                    </a:p>
                  </a:txBody>
                  <a:tcPr/>
                </a:tc>
                <a:extLst>
                  <a:ext uri="{0D108BD9-81ED-4DB2-BD59-A6C34878D82A}">
                    <a16:rowId xmlns:a16="http://schemas.microsoft.com/office/drawing/2014/main" val="654057220"/>
                  </a:ext>
                </a:extLst>
              </a:tr>
              <a:tr h="394870">
                <a:tc>
                  <a:txBody>
                    <a:bodyPr/>
                    <a:lstStyle/>
                    <a:p>
                      <a:pPr algn="ctr" rtl="0" fontAlgn="b"/>
                      <a:r>
                        <a:rPr lang="en-US" sz="700" b="1" u="none" strike="noStrike" dirty="0">
                          <a:solidFill>
                            <a:schemeClr val="bg1"/>
                          </a:solidFill>
                          <a:effectLst/>
                        </a:rPr>
                        <a:t>Files used for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700" b="1" u="none" strike="noStrike" dirty="0">
                          <a:solidFill>
                            <a:schemeClr val="bg1"/>
                          </a:solidFill>
                          <a:effectLst/>
                        </a:rPr>
                        <a:t>Original size</a:t>
                      </a:r>
                      <a:endParaRPr lang="en-US" sz="700" b="1" i="0" u="none" strike="noStrike" dirty="0">
                        <a:solidFill>
                          <a:schemeClr val="bg1"/>
                        </a:solidFill>
                        <a:effectLst/>
                        <a:latin typeface="Calibri" panose="020F0502020204030204" pitchFamily="34" charset="0"/>
                      </a:endParaRPr>
                    </a:p>
                    <a:p>
                      <a:pPr algn="ctr" rtl="0" fontAlgn="b"/>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Size after conversion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tc>
                  <a:txBody>
                    <a:bodyPr/>
                    <a:lstStyle/>
                    <a:p>
                      <a:pPr algn="ctr" rtl="0" fontAlgn="b"/>
                      <a:r>
                        <a:rPr lang="en-US" sz="700" b="1" u="none" strike="noStrike" dirty="0">
                          <a:solidFill>
                            <a:schemeClr val="bg1"/>
                          </a:solidFill>
                          <a:effectLst/>
                        </a:rPr>
                        <a:t>Time taken</a:t>
                      </a:r>
                      <a:endParaRPr lang="en-US" sz="700" b="1" i="0" u="none" strike="noStrike" dirty="0">
                        <a:solidFill>
                          <a:schemeClr val="bg1"/>
                        </a:solidFill>
                        <a:effectLst/>
                        <a:latin typeface="Calibri" panose="020F0502020204030204" pitchFamily="34" charset="0"/>
                      </a:endParaRPr>
                    </a:p>
                  </a:txBody>
                  <a:tcPr marL="4110" marR="4110" marT="4110" marB="0" anchor="b">
                    <a:solidFill>
                      <a:srgbClr val="0070C0"/>
                    </a:solidFill>
                  </a:tcPr>
                </a:tc>
                <a:extLst>
                  <a:ext uri="{0D108BD9-81ED-4DB2-BD59-A6C34878D82A}">
                    <a16:rowId xmlns:a16="http://schemas.microsoft.com/office/drawing/2014/main" val="3182710924"/>
                  </a:ext>
                </a:extLst>
              </a:tr>
              <a:tr h="394148">
                <a:tc>
                  <a:txBody>
                    <a:bodyPr/>
                    <a:lstStyle/>
                    <a:p>
                      <a:pPr algn="ctr" rtl="0" fontAlgn="b"/>
                      <a:r>
                        <a:rPr lang="en-US" sz="800" u="none" strike="noStrike" dirty="0">
                          <a:effectLst/>
                        </a:rPr>
                        <a:t>Sample-Slides_v3.pptx</a:t>
                      </a:r>
                      <a:endParaRPr lang="en-US" sz="800" b="0" i="0" u="none" strike="noStrike" dirty="0">
                        <a:solidFill>
                          <a:srgbClr val="000000"/>
                        </a:solidFill>
                        <a:effectLst/>
                        <a:latin typeface="Ubuntu" panose="020B0504030602030204" pitchFamily="34" charset="0"/>
                      </a:endParaRPr>
                    </a:p>
                  </a:txBody>
                  <a:tcPr marL="4110" marR="4110" marT="4110" marB="0" anchor="b"/>
                </a:tc>
                <a:tc>
                  <a:txBody>
                    <a:bodyPr/>
                    <a:lstStyle/>
                    <a:p>
                      <a:pPr algn="ctr" rtl="0" fontAlgn="b"/>
                      <a:r>
                        <a:rPr lang="en-US" sz="800" u="none" strike="noStrike" dirty="0">
                          <a:effectLst/>
                        </a:rPr>
                        <a:t>11.4  MB</a:t>
                      </a:r>
                      <a:endParaRPr lang="en-US" sz="800" b="0" i="0" u="none" strike="noStrike" dirty="0">
                        <a:solidFill>
                          <a:srgbClr val="000000"/>
                        </a:solidFill>
                        <a:effectLst/>
                        <a:latin typeface="Ubuntu" panose="020B0504030602030204" pitchFamily="34" charset="0"/>
                      </a:endParaRPr>
                    </a:p>
                  </a:txBody>
                  <a:tcPr marL="4110" marR="4110" marT="4110" marB="0" anchor="b"/>
                </a:tc>
                <a:tc>
                  <a:txBody>
                    <a:bodyPr/>
                    <a:lstStyle/>
                    <a:p>
                      <a:pPr algn="ctr" rtl="0" fontAlgn="b"/>
                      <a:r>
                        <a:rPr lang="en-US" sz="700" u="none" strike="noStrike" dirty="0">
                          <a:effectLst/>
                        </a:rPr>
                        <a:t>2.48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a:effectLst/>
                        </a:rPr>
                        <a:t>0.41 Sec</a:t>
                      </a:r>
                      <a:endParaRPr lang="en-US" sz="700" b="0" i="0" u="none" strike="noStrike">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1.76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a:effectLst/>
                        </a:rPr>
                        <a:t>0.26 sec</a:t>
                      </a:r>
                      <a:endParaRPr lang="en-US" sz="700" b="0" i="0" u="none" strike="noStrike">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highlight>
                            <a:srgbClr val="00FF00"/>
                          </a:highlight>
                        </a:rPr>
                        <a:t>787 KB</a:t>
                      </a:r>
                      <a:endParaRPr lang="en-US" sz="700" b="0" i="0" u="none" strike="noStrike" dirty="0">
                        <a:solidFill>
                          <a:srgbClr val="000000"/>
                        </a:solidFill>
                        <a:effectLst/>
                        <a:highlight>
                          <a:srgbClr val="00FF00"/>
                        </a:highlight>
                        <a:latin typeface="Calibri" panose="020F0502020204030204" pitchFamily="34" charset="0"/>
                      </a:endParaRPr>
                    </a:p>
                  </a:txBody>
                  <a:tcPr marL="4110" marR="4110" marT="4110" marB="0" anchor="b"/>
                </a:tc>
                <a:tc>
                  <a:txBody>
                    <a:bodyPr/>
                    <a:lstStyle/>
                    <a:p>
                      <a:pPr algn="ctr" rtl="0" fontAlgn="b"/>
                      <a:r>
                        <a:rPr lang="en-US" sz="700" u="none" strike="noStrike">
                          <a:effectLst/>
                          <a:highlight>
                            <a:srgbClr val="00FF00"/>
                          </a:highlight>
                        </a:rPr>
                        <a:t>0.31 Sec</a:t>
                      </a:r>
                      <a:endParaRPr lang="en-US" sz="700" b="0" i="0" u="none" strike="noStrike">
                        <a:solidFill>
                          <a:srgbClr val="000000"/>
                        </a:solidFill>
                        <a:effectLst/>
                        <a:highlight>
                          <a:srgbClr val="00FF00"/>
                        </a:highlight>
                        <a:latin typeface="Calibri" panose="020F0502020204030204" pitchFamily="34" charset="0"/>
                      </a:endParaRPr>
                    </a:p>
                  </a:txBody>
                  <a:tcPr marL="4110" marR="4110" marT="4110" marB="0" anchor="b"/>
                </a:tc>
                <a:tc>
                  <a:txBody>
                    <a:bodyPr/>
                    <a:lstStyle/>
                    <a:p>
                      <a:pPr algn="ctr" rtl="0" fontAlgn="b"/>
                      <a:r>
                        <a:rPr lang="en-US" sz="700" u="none" strike="noStrike" dirty="0">
                          <a:effectLst/>
                        </a:rPr>
                        <a:t>1.98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a:effectLst/>
                        </a:rPr>
                        <a:t>0.26 Sec</a:t>
                      </a:r>
                      <a:endParaRPr lang="en-US" sz="700" b="0" i="0" u="none" strike="noStrike">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1.95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0.41 Sec</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800" u="none" strike="noStrike" dirty="0">
                          <a:effectLst/>
                        </a:rPr>
                        <a:t> </a:t>
                      </a:r>
                      <a:endParaRPr lang="en-US" sz="800" b="0" i="0" u="none" strike="noStrike" dirty="0">
                        <a:solidFill>
                          <a:srgbClr val="000000"/>
                        </a:solidFill>
                        <a:effectLst/>
                        <a:latin typeface="Ubuntu" panose="020B0504030602030204" pitchFamily="34" charset="0"/>
                      </a:endParaRPr>
                    </a:p>
                  </a:txBody>
                  <a:tcPr marL="4110" marR="4110" marT="4110" marB="0" anchor="b"/>
                </a:tc>
                <a:tc>
                  <a:txBody>
                    <a:bodyPr/>
                    <a:lstStyle/>
                    <a:p>
                      <a:pPr algn="ctr" rtl="0" fontAlgn="b"/>
                      <a:r>
                        <a:rPr lang="en-US" sz="800" u="none" strike="noStrike">
                          <a:effectLst/>
                        </a:rPr>
                        <a:t> </a:t>
                      </a:r>
                      <a:endParaRPr lang="en-US" sz="800" b="0" i="0" u="none" strike="noStrike">
                        <a:solidFill>
                          <a:srgbClr val="000000"/>
                        </a:solidFill>
                        <a:effectLst/>
                        <a:latin typeface="Ubuntu" panose="020B0504030602030204" pitchFamily="34" charset="0"/>
                      </a:endParaRPr>
                    </a:p>
                  </a:txBody>
                  <a:tcPr marL="4110" marR="4110" marT="4110" marB="0" anchor="b"/>
                </a:tc>
                <a:tc>
                  <a:txBody>
                    <a:bodyPr/>
                    <a:lstStyle/>
                    <a:p>
                      <a:pPr algn="ctr" rtl="0" fontAlgn="b"/>
                      <a:r>
                        <a:rPr lang="en-US" sz="700" u="none" strike="noStrike" dirty="0">
                          <a:effectLst/>
                        </a:rPr>
                        <a:t>17.8 MB</a:t>
                      </a:r>
                    </a:p>
                  </a:txBody>
                  <a:tcPr marL="4110" marR="4110" marT="4110" marB="0" anchor="b"/>
                </a:tc>
                <a:tc>
                  <a:txBody>
                    <a:bodyPr/>
                    <a:lstStyle/>
                    <a:p>
                      <a:pPr algn="ctr" rtl="0" fontAlgn="b"/>
                      <a:r>
                        <a:rPr lang="en-US" sz="700" u="none" strike="noStrike" dirty="0">
                          <a:effectLst/>
                        </a:rPr>
                        <a:t>1.03 Sec</a:t>
                      </a:r>
                      <a:endParaRPr lang="en-US" sz="700" b="0" i="0" u="none" strike="noStrike" dirty="0">
                        <a:solidFill>
                          <a:srgbClr val="000000"/>
                        </a:solidFill>
                        <a:effectLst/>
                        <a:latin typeface="Ubuntu" panose="020B0504030602030204" pitchFamily="34" charset="0"/>
                      </a:endParaRPr>
                    </a:p>
                  </a:txBody>
                  <a:tcPr marL="4110" marR="4110" marT="4110" marB="0" anchor="b"/>
                </a:tc>
                <a:tc>
                  <a:txBody>
                    <a:bodyPr/>
                    <a:lstStyle/>
                    <a:p>
                      <a:pPr algn="ctr" rtl="0" fontAlgn="b"/>
                      <a:r>
                        <a:rPr lang="en-US" sz="800" u="none" strike="noStrike" dirty="0">
                          <a:effectLst/>
                        </a:rPr>
                        <a:t> </a:t>
                      </a:r>
                    </a:p>
                    <a:p>
                      <a:pPr algn="ctr" rtl="0" fontAlgn="b"/>
                      <a:r>
                        <a:rPr lang="en-US" sz="800" u="none" strike="noStrike" dirty="0">
                          <a:effectLst/>
                        </a:rPr>
                        <a:t> </a:t>
                      </a:r>
                      <a:endParaRPr lang="en-US" sz="800" b="0" i="0" u="none" strike="noStrike" dirty="0">
                        <a:solidFill>
                          <a:srgbClr val="000000"/>
                        </a:solidFill>
                        <a:effectLst/>
                        <a:latin typeface="Ubuntu" panose="020B0504030602030204" pitchFamily="34" charset="0"/>
                      </a:endParaRPr>
                    </a:p>
                  </a:txBody>
                  <a:tcPr marL="4110" marR="4110" marT="4110" marB="0" anchor="b"/>
                </a:tc>
                <a:tc>
                  <a:txBody>
                    <a:bodyPr/>
                    <a:lstStyle/>
                    <a:p>
                      <a:pPr algn="ctr" rtl="0" fontAlgn="b"/>
                      <a:r>
                        <a:rPr lang="en-US" sz="800" u="none" strike="noStrike" dirty="0">
                          <a:effectLst/>
                        </a:rPr>
                        <a:t> </a:t>
                      </a:r>
                      <a:endParaRPr lang="en-US" sz="800" b="0" i="0" u="none" strike="noStrike" dirty="0">
                        <a:solidFill>
                          <a:srgbClr val="000000"/>
                        </a:solidFill>
                        <a:effectLst/>
                        <a:latin typeface="Ubuntu" panose="020B0504030602030204" pitchFamily="34" charset="0"/>
                      </a:endParaRPr>
                    </a:p>
                  </a:txBody>
                  <a:tcPr marL="4110" marR="4110" marT="4110" marB="0" anchor="b"/>
                </a:tc>
                <a:extLst>
                  <a:ext uri="{0D108BD9-81ED-4DB2-BD59-A6C34878D82A}">
                    <a16:rowId xmlns:a16="http://schemas.microsoft.com/office/drawing/2014/main" val="1424907042"/>
                  </a:ext>
                </a:extLst>
              </a:tr>
              <a:tr h="394148">
                <a:tc>
                  <a:txBody>
                    <a:bodyPr/>
                    <a:lstStyle/>
                    <a:p>
                      <a:pPr algn="ctr" rtl="0" fontAlgn="b"/>
                      <a:r>
                        <a:rPr lang="en-US" sz="800" u="none" strike="noStrike" dirty="0">
                          <a:effectLst/>
                        </a:rPr>
                        <a:t>Sample_v1.pptx</a:t>
                      </a:r>
                      <a:endParaRPr lang="en-US" sz="800" b="0" i="0" u="none" strike="noStrike" dirty="0">
                        <a:solidFill>
                          <a:srgbClr val="000000"/>
                        </a:solidFill>
                        <a:effectLst/>
                        <a:latin typeface="Ubuntu" panose="020B0504030602030204" pitchFamily="34" charset="0"/>
                      </a:endParaRPr>
                    </a:p>
                  </a:txBody>
                  <a:tcPr marL="4110" marR="4110" marT="4110" marB="0" anchor="b"/>
                </a:tc>
                <a:tc>
                  <a:txBody>
                    <a:bodyPr/>
                    <a:lstStyle/>
                    <a:p>
                      <a:pPr algn="ctr" rtl="0" fontAlgn="b"/>
                      <a:r>
                        <a:rPr lang="en-US" sz="800" b="0" i="0" u="none" strike="noStrike" dirty="0">
                          <a:solidFill>
                            <a:srgbClr val="000000"/>
                          </a:solidFill>
                          <a:effectLst/>
                          <a:latin typeface="Ubuntu" panose="020B0504030602030204" pitchFamily="34" charset="0"/>
                        </a:rPr>
                        <a:t>7.42 MB</a:t>
                      </a:r>
                    </a:p>
                  </a:txBody>
                  <a:tcPr marL="4110" marR="4110" marT="4110" marB="0" anchor="b"/>
                </a:tc>
                <a:tc>
                  <a:txBody>
                    <a:bodyPr/>
                    <a:lstStyle/>
                    <a:p>
                      <a:pPr algn="ctr" rtl="0" fontAlgn="b"/>
                      <a:r>
                        <a:rPr lang="en-US" sz="700" u="none" strike="noStrike" dirty="0">
                          <a:effectLst/>
                        </a:rPr>
                        <a:t>3.01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a:effectLst/>
                        </a:rPr>
                        <a:t>0.48 sec</a:t>
                      </a:r>
                      <a:endParaRPr lang="en-US" sz="700" b="0" i="0" u="none" strike="noStrike">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3.50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0.40 Sec</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highlight>
                            <a:srgbClr val="00FF00"/>
                          </a:highlight>
                        </a:rPr>
                        <a:t>2.45 MB</a:t>
                      </a:r>
                      <a:endParaRPr lang="en-US" sz="700" b="0" i="0" u="none" strike="noStrike" dirty="0">
                        <a:solidFill>
                          <a:srgbClr val="000000"/>
                        </a:solidFill>
                        <a:effectLst/>
                        <a:highlight>
                          <a:srgbClr val="00FF00"/>
                        </a:highlight>
                        <a:latin typeface="Calibri" panose="020F0502020204030204" pitchFamily="34" charset="0"/>
                      </a:endParaRPr>
                    </a:p>
                  </a:txBody>
                  <a:tcPr marL="4110" marR="4110" marT="4110" marB="0" anchor="b"/>
                </a:tc>
                <a:tc>
                  <a:txBody>
                    <a:bodyPr/>
                    <a:lstStyle/>
                    <a:p>
                      <a:pPr algn="ctr" rtl="0" fontAlgn="b"/>
                      <a:r>
                        <a:rPr lang="en-US" sz="700" u="none" strike="noStrike" dirty="0">
                          <a:effectLst/>
                          <a:highlight>
                            <a:srgbClr val="00FF00"/>
                          </a:highlight>
                        </a:rPr>
                        <a:t>0.57 Sec</a:t>
                      </a:r>
                      <a:endParaRPr lang="en-US" sz="700" b="0" i="0" u="none" strike="noStrike" dirty="0">
                        <a:solidFill>
                          <a:srgbClr val="000000"/>
                        </a:solidFill>
                        <a:effectLst/>
                        <a:highlight>
                          <a:srgbClr val="00FF00"/>
                        </a:highlight>
                        <a:latin typeface="Calibri" panose="020F0502020204030204" pitchFamily="34" charset="0"/>
                      </a:endParaRPr>
                    </a:p>
                  </a:txBody>
                  <a:tcPr marL="4110" marR="4110" marT="4110" marB="0" anchor="b"/>
                </a:tc>
                <a:tc>
                  <a:txBody>
                    <a:bodyPr/>
                    <a:lstStyle/>
                    <a:p>
                      <a:pPr algn="ctr" rtl="0" fontAlgn="b"/>
                      <a:r>
                        <a:rPr lang="en-US" sz="700" u="none" strike="noStrike" dirty="0">
                          <a:effectLst/>
                        </a:rPr>
                        <a:t>4.43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a:effectLst/>
                        </a:rPr>
                        <a:t>0.43 Sec</a:t>
                      </a:r>
                      <a:endParaRPr lang="en-US" sz="700" b="0" i="0" u="none" strike="noStrike">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4.30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a:effectLst/>
                        </a:rPr>
                        <a:t>1.01 Sec</a:t>
                      </a:r>
                      <a:endParaRPr lang="en-US" sz="700" b="0" i="0" u="none" strike="noStrike">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10.4 MB</a:t>
                      </a:r>
                      <a:endParaRPr lang="en-US" sz="700" b="0" i="0" u="none" strike="noStrike" dirty="0">
                        <a:solidFill>
                          <a:srgbClr val="FFFFFF"/>
                        </a:solidFill>
                        <a:effectLst/>
                        <a:latin typeface="Ubuntu" panose="020B0504030602030204" pitchFamily="34" charset="0"/>
                      </a:endParaRPr>
                    </a:p>
                  </a:txBody>
                  <a:tcPr marL="4110" marR="4110" marT="4110" marB="0" anchor="b"/>
                </a:tc>
                <a:tc>
                  <a:txBody>
                    <a:bodyPr/>
                    <a:lstStyle/>
                    <a:p>
                      <a:pPr algn="ctr" rtl="0" fontAlgn="b"/>
                      <a:r>
                        <a:rPr lang="en-US" sz="700" u="none" strike="noStrike">
                          <a:effectLst/>
                        </a:rPr>
                        <a:t>0.48 Sec</a:t>
                      </a:r>
                      <a:endParaRPr lang="en-US" sz="700" b="0" i="0" u="none" strike="noStrike">
                        <a:solidFill>
                          <a:srgbClr val="000000"/>
                        </a:solidFill>
                        <a:effectLst/>
                        <a:latin typeface="Ubuntu" panose="020B0504030602030204" pitchFamily="34" charset="0"/>
                      </a:endParaRPr>
                    </a:p>
                  </a:txBody>
                  <a:tcPr marL="4110" marR="4110" marT="4110" marB="0" anchor="b"/>
                </a:tc>
                <a:tc>
                  <a:txBody>
                    <a:bodyPr/>
                    <a:lstStyle/>
                    <a:p>
                      <a:pPr algn="ctr" rtl="0" fontAlgn="b"/>
                      <a:r>
                        <a:rPr lang="en-US" sz="700" u="none" strike="noStrike" dirty="0">
                          <a:effectLst/>
                        </a:rPr>
                        <a:t> </a:t>
                      </a:r>
                    </a:p>
                    <a:p>
                      <a:pPr algn="ctr" rtl="0" fontAlgn="b"/>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110" marR="4110" marT="4110" marB="0" anchor="b"/>
                </a:tc>
                <a:extLst>
                  <a:ext uri="{0D108BD9-81ED-4DB2-BD59-A6C34878D82A}">
                    <a16:rowId xmlns:a16="http://schemas.microsoft.com/office/drawing/2014/main" val="3398631487"/>
                  </a:ext>
                </a:extLst>
              </a:tr>
              <a:tr h="394148">
                <a:tc>
                  <a:txBody>
                    <a:bodyPr/>
                    <a:lstStyle/>
                    <a:p>
                      <a:pPr algn="ctr" rtl="0" fontAlgn="b"/>
                      <a:r>
                        <a:rPr lang="en-US" sz="800" u="none" strike="noStrike" dirty="0">
                          <a:effectLst/>
                        </a:rPr>
                        <a:t>Sample_v11.pptx</a:t>
                      </a:r>
                      <a:endParaRPr lang="en-US" sz="800" b="0" i="0" u="none" strike="noStrike" dirty="0">
                        <a:solidFill>
                          <a:srgbClr val="000000"/>
                        </a:solidFill>
                        <a:effectLst/>
                        <a:latin typeface="Ubuntu" panose="020B0504030602030204" pitchFamily="34" charset="0"/>
                      </a:endParaRPr>
                    </a:p>
                  </a:txBody>
                  <a:tcPr marL="4110" marR="4110" marT="4110" marB="0" anchor="b"/>
                </a:tc>
                <a:tc>
                  <a:txBody>
                    <a:bodyPr/>
                    <a:lstStyle/>
                    <a:p>
                      <a:pPr algn="ctr" rtl="0" fontAlgn="b"/>
                      <a:r>
                        <a:rPr lang="en-US" sz="800" b="0" i="0" u="none" strike="noStrike" dirty="0">
                          <a:solidFill>
                            <a:srgbClr val="000000"/>
                          </a:solidFill>
                          <a:effectLst/>
                          <a:latin typeface="Ubuntu" panose="020B0504030602030204" pitchFamily="34" charset="0"/>
                        </a:rPr>
                        <a:t>3.45 MB</a:t>
                      </a:r>
                    </a:p>
                  </a:txBody>
                  <a:tcPr marL="4110" marR="4110" marT="4110" marB="0" anchor="b"/>
                </a:tc>
                <a:tc>
                  <a:txBody>
                    <a:bodyPr/>
                    <a:lstStyle/>
                    <a:p>
                      <a:pPr algn="ctr" rtl="0" fontAlgn="b"/>
                      <a:r>
                        <a:rPr lang="en-US" sz="700" u="none" strike="noStrike" dirty="0">
                          <a:effectLst/>
                        </a:rPr>
                        <a:t>1.70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0.48 sec</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2.66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0.50 Sec</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highlight>
                            <a:srgbClr val="00FF00"/>
                          </a:highlight>
                        </a:rPr>
                        <a:t>2.12 MB</a:t>
                      </a:r>
                      <a:endParaRPr lang="en-US" sz="700" b="0" i="0" u="none" strike="noStrike" dirty="0">
                        <a:solidFill>
                          <a:srgbClr val="000000"/>
                        </a:solidFill>
                        <a:effectLst/>
                        <a:highlight>
                          <a:srgbClr val="00FF00"/>
                        </a:highlight>
                        <a:latin typeface="Calibri" panose="020F0502020204030204" pitchFamily="34" charset="0"/>
                      </a:endParaRPr>
                    </a:p>
                  </a:txBody>
                  <a:tcPr marL="4110" marR="4110" marT="4110" marB="0" anchor="b"/>
                </a:tc>
                <a:tc>
                  <a:txBody>
                    <a:bodyPr/>
                    <a:lstStyle/>
                    <a:p>
                      <a:pPr algn="ctr" rtl="0" fontAlgn="b"/>
                      <a:r>
                        <a:rPr lang="en-US" sz="700" u="none" strike="noStrike" dirty="0">
                          <a:effectLst/>
                          <a:highlight>
                            <a:srgbClr val="00FF00"/>
                          </a:highlight>
                        </a:rPr>
                        <a:t>1.05 Sec</a:t>
                      </a:r>
                      <a:endParaRPr lang="en-US" sz="700" b="0" i="0" u="none" strike="noStrike" dirty="0">
                        <a:solidFill>
                          <a:srgbClr val="000000"/>
                        </a:solidFill>
                        <a:effectLst/>
                        <a:highlight>
                          <a:srgbClr val="00FF00"/>
                        </a:highlight>
                        <a:latin typeface="Calibri" panose="020F0502020204030204" pitchFamily="34" charset="0"/>
                      </a:endParaRPr>
                    </a:p>
                  </a:txBody>
                  <a:tcPr marL="4110" marR="4110" marT="4110" marB="0" anchor="b"/>
                </a:tc>
                <a:tc>
                  <a:txBody>
                    <a:bodyPr/>
                    <a:lstStyle/>
                    <a:p>
                      <a:pPr algn="ctr" rtl="0" fontAlgn="b"/>
                      <a:r>
                        <a:rPr lang="en-US" sz="700" u="none" strike="noStrike" dirty="0">
                          <a:effectLst/>
                        </a:rPr>
                        <a:t>3.68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2.30 Sec</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3.55 MB</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rtl="0" fontAlgn="b"/>
                      <a:r>
                        <a:rPr lang="en-US" sz="700" u="none" strike="noStrike" dirty="0">
                          <a:effectLst/>
                        </a:rPr>
                        <a:t>0.59 Sec</a:t>
                      </a:r>
                      <a:endParaRPr lang="en-US" sz="700" b="0" i="0" u="none" strike="noStrike" dirty="0">
                        <a:solidFill>
                          <a:srgbClr val="000000"/>
                        </a:solidFill>
                        <a:effectLst/>
                        <a:latin typeface="Calibri" panose="020F0502020204030204" pitchFamily="34" charset="0"/>
                      </a:endParaRPr>
                    </a:p>
                  </a:txBody>
                  <a:tcPr marL="4110" marR="4110" marT="4110" marB="0" anchor="b"/>
                </a:tc>
                <a:tc>
                  <a:txBody>
                    <a:bodyPr/>
                    <a:lstStyle/>
                    <a:p>
                      <a:pPr algn="ctr" fontAlgn="b"/>
                      <a:r>
                        <a:rPr lang="en-US" sz="1300" u="none" strike="noStrike" dirty="0">
                          <a:effectLst/>
                        </a:rPr>
                        <a:t> </a:t>
                      </a:r>
                      <a:endParaRPr lang="en-US" sz="1300" b="0" i="0" u="none" strike="noStrike" dirty="0">
                        <a:solidFill>
                          <a:srgbClr val="000000"/>
                        </a:solidFill>
                        <a:effectLst/>
                        <a:latin typeface="Arial" panose="020B0604020202020204" pitchFamily="34" charset="0"/>
                      </a:endParaRPr>
                    </a:p>
                  </a:txBody>
                  <a:tcPr marL="4110" marR="4110" marT="4110" marB="0" anchor="b"/>
                </a:tc>
                <a:tc>
                  <a:txBody>
                    <a:bodyPr/>
                    <a:lstStyle/>
                    <a:p>
                      <a:pPr algn="ctr" fontAlgn="b"/>
                      <a:r>
                        <a:rPr lang="en-US" sz="1300" u="none" strike="noStrike" dirty="0">
                          <a:effectLst/>
                        </a:rPr>
                        <a:t> </a:t>
                      </a:r>
                      <a:endParaRPr lang="en-US" sz="1300" b="0" i="0" u="none" strike="noStrike" dirty="0">
                        <a:solidFill>
                          <a:srgbClr val="000000"/>
                        </a:solidFill>
                        <a:effectLst/>
                        <a:latin typeface="Arial" panose="020B0604020202020204" pitchFamily="34" charset="0"/>
                      </a:endParaRPr>
                    </a:p>
                  </a:txBody>
                  <a:tcPr marL="4110" marR="4110" marT="4110" marB="0" anchor="b"/>
                </a:tc>
                <a:tc>
                  <a:txBody>
                    <a:bodyPr/>
                    <a:lstStyle/>
                    <a:p>
                      <a:pPr algn="ctr" rtl="0" fontAlgn="b"/>
                      <a:r>
                        <a:rPr lang="en-US" sz="700" u="none" strike="noStrike" dirty="0">
                          <a:effectLst/>
                        </a:rPr>
                        <a:t>5.01 MB</a:t>
                      </a:r>
                      <a:endParaRPr lang="en-US" sz="700" b="0" i="0" u="none" strike="noStrike" dirty="0">
                        <a:solidFill>
                          <a:srgbClr val="FFFFFF"/>
                        </a:solidFill>
                        <a:effectLst/>
                        <a:latin typeface="Ubuntu" panose="020B0504030602030204" pitchFamily="34" charset="0"/>
                      </a:endParaRPr>
                    </a:p>
                  </a:txBody>
                  <a:tcPr marL="4110" marR="4110" marT="4110" marB="0" anchor="b"/>
                </a:tc>
                <a:tc>
                  <a:txBody>
                    <a:bodyPr/>
                    <a:lstStyle/>
                    <a:p>
                      <a:pPr algn="ctr" rtl="0" fontAlgn="b"/>
                      <a:r>
                        <a:rPr lang="en-US" sz="700" u="none" strike="noStrike" dirty="0">
                          <a:effectLst/>
                        </a:rPr>
                        <a:t>0.34  Sec </a:t>
                      </a:r>
                      <a:endParaRPr lang="en-US" sz="700" b="0" i="0" u="none" strike="noStrike" dirty="0">
                        <a:solidFill>
                          <a:srgbClr val="000000"/>
                        </a:solidFill>
                        <a:effectLst/>
                        <a:latin typeface="Ubuntu" panose="020B0504030602030204" pitchFamily="34" charset="0"/>
                      </a:endParaRPr>
                    </a:p>
                  </a:txBody>
                  <a:tcPr marL="4110" marR="4110" marT="4110" marB="0" anchor="b"/>
                </a:tc>
                <a:tc>
                  <a:txBody>
                    <a:bodyPr/>
                    <a:lstStyle/>
                    <a:p>
                      <a:pPr algn="ctr" fontAlgn="b"/>
                      <a:r>
                        <a:rPr lang="en-US" sz="1300" u="none" strike="noStrike" dirty="0">
                          <a:effectLst/>
                        </a:rPr>
                        <a:t> </a:t>
                      </a:r>
                    </a:p>
                    <a:p>
                      <a:pPr algn="ctr" fontAlgn="b"/>
                      <a:r>
                        <a:rPr lang="en-US" sz="1300" u="none" strike="noStrike" dirty="0">
                          <a:effectLst/>
                        </a:rPr>
                        <a:t> </a:t>
                      </a:r>
                      <a:endParaRPr lang="en-US" sz="1300" b="0" i="0" u="none" strike="noStrike" dirty="0">
                        <a:solidFill>
                          <a:srgbClr val="000000"/>
                        </a:solidFill>
                        <a:effectLst/>
                        <a:latin typeface="Arial" panose="020B0604020202020204" pitchFamily="34" charset="0"/>
                      </a:endParaRPr>
                    </a:p>
                  </a:txBody>
                  <a:tcPr marL="4110" marR="4110" marT="4110" marB="0" anchor="b"/>
                </a:tc>
                <a:tc>
                  <a:txBody>
                    <a:bodyPr/>
                    <a:lstStyle/>
                    <a:p>
                      <a:pPr algn="ctr" fontAlgn="b"/>
                      <a:r>
                        <a:rPr lang="en-US" sz="1300" u="none" strike="noStrike" dirty="0">
                          <a:effectLst/>
                        </a:rPr>
                        <a:t> </a:t>
                      </a:r>
                      <a:endParaRPr lang="en-US" sz="1300" b="0" i="0" u="none" strike="noStrike" dirty="0">
                        <a:solidFill>
                          <a:srgbClr val="000000"/>
                        </a:solidFill>
                        <a:effectLst/>
                        <a:latin typeface="Arial" panose="020B0604020202020204" pitchFamily="34" charset="0"/>
                      </a:endParaRPr>
                    </a:p>
                  </a:txBody>
                  <a:tcPr marL="4110" marR="4110" marT="4110" marB="0" anchor="b"/>
                </a:tc>
                <a:extLst>
                  <a:ext uri="{0D108BD9-81ED-4DB2-BD59-A6C34878D82A}">
                    <a16:rowId xmlns:a16="http://schemas.microsoft.com/office/drawing/2014/main" val="2519855506"/>
                  </a:ext>
                </a:extLst>
              </a:tr>
              <a:tr h="217692">
                <a:tc gridSpan="2">
                  <a:txBody>
                    <a:bodyPr/>
                    <a:lstStyle/>
                    <a:p>
                      <a:pPr marL="0" algn="ctr" defTabSz="914400" rtl="0" eaLnBrk="1" fontAlgn="b" latinLnBrk="0" hangingPunct="1"/>
                      <a:r>
                        <a:rPr lang="en-US" sz="700" b="1" u="none" strike="noStrike" kern="1200" dirty="0">
                          <a:solidFill>
                            <a:schemeClr val="bg1"/>
                          </a:solidFill>
                          <a:effectLst/>
                          <a:latin typeface="+mn-lt"/>
                          <a:ea typeface="+mn-ea"/>
                          <a:cs typeface="+mn-cs"/>
                        </a:rPr>
                        <a:t>Enable DLP Policy</a:t>
                      </a:r>
                    </a:p>
                  </a:txBody>
                  <a:tcPr marL="4110" marR="4110" marT="4110" marB="0" anchor="b">
                    <a:solidFill>
                      <a:srgbClr val="0070C0"/>
                    </a:solidFill>
                  </a:tcPr>
                </a:tc>
                <a:tc hMerge="1">
                  <a:txBody>
                    <a:bodyPr/>
                    <a:lstStyle/>
                    <a:p>
                      <a:endParaRPr lang="en-US"/>
                    </a:p>
                  </a:txBody>
                  <a:tcPr/>
                </a:tc>
                <a:tc gridSpan="2">
                  <a:txBody>
                    <a:bodyPr/>
                    <a:lstStyle/>
                    <a:p>
                      <a:pPr algn="ctr" rtl="0" fontAlgn="b"/>
                      <a:r>
                        <a:rPr lang="en-US" sz="700" u="none" strike="noStrike" dirty="0">
                          <a:effectLst/>
                        </a:rPr>
                        <a:t>No</a:t>
                      </a:r>
                      <a:endParaRPr lang="en-US" sz="700" b="0" i="0" u="none" strike="noStrike" dirty="0">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extLst>
                  <a:ext uri="{0D108BD9-81ED-4DB2-BD59-A6C34878D82A}">
                    <a16:rowId xmlns:a16="http://schemas.microsoft.com/office/drawing/2014/main" val="57081164"/>
                  </a:ext>
                </a:extLst>
              </a:tr>
              <a:tr h="217692">
                <a:tc gridSpan="2">
                  <a:txBody>
                    <a:bodyPr/>
                    <a:lstStyle/>
                    <a:p>
                      <a:pPr marL="0" algn="ctr" defTabSz="914400" rtl="0" eaLnBrk="1" fontAlgn="b" latinLnBrk="0" hangingPunct="1"/>
                      <a:r>
                        <a:rPr lang="en-US" sz="700" b="1" u="none" strike="noStrike" kern="1200" dirty="0">
                          <a:solidFill>
                            <a:schemeClr val="bg1"/>
                          </a:solidFill>
                          <a:effectLst/>
                          <a:latin typeface="+mn-lt"/>
                          <a:ea typeface="+mn-ea"/>
                          <a:cs typeface="+mn-cs"/>
                        </a:rPr>
                        <a:t>Additional Cost</a:t>
                      </a:r>
                    </a:p>
                  </a:txBody>
                  <a:tcPr marL="4110" marR="4110" marT="4110" marB="0" anchor="b">
                    <a:solidFill>
                      <a:srgbClr val="0070C0"/>
                    </a:solidFill>
                  </a:tcPr>
                </a:tc>
                <a:tc hMerge="1">
                  <a:txBody>
                    <a:bodyPr/>
                    <a:lstStyle/>
                    <a:p>
                      <a:endParaRPr lang="en-US"/>
                    </a:p>
                  </a:txBody>
                  <a:tcPr/>
                </a:tc>
                <a:tc gridSpan="2">
                  <a:txBody>
                    <a:bodyPr/>
                    <a:lstStyle/>
                    <a:p>
                      <a:pPr algn="ctr" rtl="0" fontAlgn="b"/>
                      <a:r>
                        <a:rPr lang="en-US" sz="700" u="none" strike="noStrike" dirty="0">
                          <a:effectLst/>
                        </a:rPr>
                        <a:t>No</a:t>
                      </a:r>
                      <a:endParaRPr lang="en-US" sz="700" b="0" i="0" u="none" strike="noStrike" dirty="0">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dirty="0">
                          <a:effectLst/>
                        </a:rPr>
                        <a:t>Yes</a:t>
                      </a:r>
                      <a:endParaRPr lang="en-US" sz="700" b="0" i="0" u="none" strike="noStrike" dirty="0">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extLst>
                  <a:ext uri="{0D108BD9-81ED-4DB2-BD59-A6C34878D82A}">
                    <a16:rowId xmlns:a16="http://schemas.microsoft.com/office/drawing/2014/main" val="916011132"/>
                  </a:ext>
                </a:extLst>
              </a:tr>
              <a:tr h="217692">
                <a:tc gridSpan="2">
                  <a:txBody>
                    <a:bodyPr/>
                    <a:lstStyle/>
                    <a:p>
                      <a:pPr marL="0" algn="ctr" defTabSz="914400" rtl="0" eaLnBrk="1" fontAlgn="b" latinLnBrk="0" hangingPunct="1"/>
                      <a:r>
                        <a:rPr lang="en-US" sz="700" b="1" u="none" strike="noStrike" kern="1200" dirty="0">
                          <a:solidFill>
                            <a:schemeClr val="bg1"/>
                          </a:solidFill>
                          <a:effectLst/>
                          <a:latin typeface="+mn-lt"/>
                          <a:ea typeface="+mn-ea"/>
                          <a:cs typeface="+mn-cs"/>
                        </a:rPr>
                        <a:t>Native Connector</a:t>
                      </a:r>
                    </a:p>
                  </a:txBody>
                  <a:tcPr marL="4110" marR="4110" marT="4110" marB="0" anchor="b">
                    <a:solidFill>
                      <a:srgbClr val="0070C0"/>
                    </a:solidFill>
                  </a:tcPr>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Yes</a:t>
                      </a:r>
                    </a:p>
                  </a:txBody>
                  <a:tcPr marL="4110" marR="4110" marT="4110" marB="0" anchor="b"/>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No</a:t>
                      </a:r>
                    </a:p>
                  </a:txBody>
                  <a:tcPr marL="4110" marR="4110" marT="4110" marB="0" anchor="b"/>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No</a:t>
                      </a:r>
                    </a:p>
                  </a:txBody>
                  <a:tcPr marL="4110" marR="4110" marT="4110" marB="0" anchor="b"/>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No</a:t>
                      </a:r>
                    </a:p>
                  </a:txBody>
                  <a:tcPr marL="4110" marR="4110" marT="4110" marB="0" anchor="b"/>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No</a:t>
                      </a:r>
                    </a:p>
                  </a:txBody>
                  <a:tcPr marL="4110" marR="4110" marT="4110" marB="0" anchor="b"/>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No</a:t>
                      </a:r>
                    </a:p>
                  </a:txBody>
                  <a:tcPr marL="4110" marR="4110" marT="4110" marB="0" anchor="b"/>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No</a:t>
                      </a:r>
                    </a:p>
                  </a:txBody>
                  <a:tcPr marL="4110" marR="4110" marT="4110" marB="0" anchor="b"/>
                </a:tc>
                <a:tc hMerge="1">
                  <a:txBody>
                    <a:bodyPr/>
                    <a:lstStyle/>
                    <a:p>
                      <a:endParaRPr lang="en-US"/>
                    </a:p>
                  </a:txBody>
                  <a:tcPr/>
                </a:tc>
                <a:tc gridSpan="2">
                  <a:txBody>
                    <a:bodyPr/>
                    <a:lstStyle/>
                    <a:p>
                      <a:pPr algn="ctr" rtl="0" fontAlgn="b"/>
                      <a:r>
                        <a:rPr lang="en-US" sz="700" b="0" i="0" u="none" strike="noStrike" dirty="0">
                          <a:solidFill>
                            <a:srgbClr val="000000"/>
                          </a:solidFill>
                          <a:effectLst/>
                          <a:latin typeface="Calibri" panose="020F0502020204030204" pitchFamily="34" charset="0"/>
                        </a:rPr>
                        <a:t>No</a:t>
                      </a:r>
                    </a:p>
                  </a:txBody>
                  <a:tcPr marL="4110" marR="4110" marT="4110" marB="0" anchor="b"/>
                </a:tc>
                <a:tc hMerge="1">
                  <a:txBody>
                    <a:bodyPr/>
                    <a:lstStyle/>
                    <a:p>
                      <a:endParaRPr lang="en-US"/>
                    </a:p>
                  </a:txBody>
                  <a:tcPr/>
                </a:tc>
                <a:extLst>
                  <a:ext uri="{0D108BD9-81ED-4DB2-BD59-A6C34878D82A}">
                    <a16:rowId xmlns:a16="http://schemas.microsoft.com/office/drawing/2014/main" val="3104083332"/>
                  </a:ext>
                </a:extLst>
              </a:tr>
              <a:tr h="234683">
                <a:tc gridSpan="2">
                  <a:txBody>
                    <a:bodyPr/>
                    <a:lstStyle/>
                    <a:p>
                      <a:pPr marL="0" algn="ctr" defTabSz="914400" rtl="0" eaLnBrk="1" fontAlgn="b" latinLnBrk="0" hangingPunct="1"/>
                      <a:r>
                        <a:rPr lang="en-US" sz="700" b="1" u="none" strike="noStrike" kern="1200" dirty="0">
                          <a:solidFill>
                            <a:schemeClr val="bg1"/>
                          </a:solidFill>
                          <a:effectLst/>
                          <a:latin typeface="+mn-lt"/>
                          <a:ea typeface="+mn-ea"/>
                          <a:cs typeface="+mn-cs"/>
                        </a:rPr>
                        <a:t>Stage and Clean Stage files</a:t>
                      </a:r>
                    </a:p>
                  </a:txBody>
                  <a:tcPr marL="4110" marR="4110" marT="4110" marB="0" anchor="b">
                    <a:solidFill>
                      <a:srgbClr val="0070C0"/>
                    </a:solidFill>
                  </a:tcPr>
                </a:tc>
                <a:tc hMerge="1">
                  <a:txBody>
                    <a:bodyPr/>
                    <a:lstStyle/>
                    <a:p>
                      <a:endParaRPr lang="en-US"/>
                    </a:p>
                  </a:txBody>
                  <a:tcPr/>
                </a:tc>
                <a:tc gridSpan="2">
                  <a:txBody>
                    <a:bodyPr/>
                    <a:lstStyle/>
                    <a:p>
                      <a:pPr algn="ctr"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tc gridSpan="2">
                  <a:txBody>
                    <a:bodyPr/>
                    <a:lstStyle/>
                    <a:p>
                      <a:pPr algn="ctr"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4110" marR="4110" marT="4110" marB="0" anchor="b"/>
                </a:tc>
                <a:tc hMerge="1">
                  <a:txBody>
                    <a:bodyPr/>
                    <a:lstStyle/>
                    <a:p>
                      <a:endParaRPr lang="en-US"/>
                    </a:p>
                  </a:txBody>
                  <a:tcPr/>
                </a:tc>
                <a:extLst>
                  <a:ext uri="{0D108BD9-81ED-4DB2-BD59-A6C34878D82A}">
                    <a16:rowId xmlns:a16="http://schemas.microsoft.com/office/drawing/2014/main" val="2207972865"/>
                  </a:ext>
                </a:extLst>
              </a:tr>
              <a:tr h="936104">
                <a:tc gridSpan="2">
                  <a:txBody>
                    <a:bodyPr/>
                    <a:lstStyle/>
                    <a:p>
                      <a:pPr marL="0" algn="ctr" defTabSz="914400" rtl="0" eaLnBrk="1" fontAlgn="b" latinLnBrk="0" hangingPunct="1"/>
                      <a:r>
                        <a:rPr lang="en-US" sz="700" b="1" u="none" strike="noStrike" kern="1200" dirty="0">
                          <a:solidFill>
                            <a:schemeClr val="bg1"/>
                          </a:solidFill>
                          <a:effectLst/>
                          <a:latin typeface="+mn-lt"/>
                          <a:ea typeface="+mn-ea"/>
                          <a:cs typeface="+mn-cs"/>
                        </a:rPr>
                        <a:t>Remarks</a:t>
                      </a:r>
                    </a:p>
                  </a:txBody>
                  <a:tcPr marL="4110" marR="4110" marT="4110" marB="0" anchor="ctr">
                    <a:solidFill>
                      <a:srgbClr val="0070C0"/>
                    </a:solidFill>
                  </a:tcPr>
                </a:tc>
                <a:tc hMerge="1">
                  <a:txBody>
                    <a:bodyPr/>
                    <a:lstStyle/>
                    <a:p>
                      <a:endParaRPr lang="en-US"/>
                    </a:p>
                  </a:txBody>
                  <a:tcPr/>
                </a:tc>
                <a:tc gridSpan="2">
                  <a:txBody>
                    <a:bodyPr/>
                    <a:lstStyle/>
                    <a:p>
                      <a:pPr algn="ctr" fontAlgn="t"/>
                      <a:r>
                        <a:rPr lang="en-US" sz="800" u="none" strike="noStrike" dirty="0">
                          <a:effectLst/>
                        </a:rPr>
                        <a:t>Files to be staged before  conversion and clean staged files after conversion</a:t>
                      </a:r>
                      <a:endParaRPr lang="en-US" sz="8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fontAlgn="b"/>
                      <a:r>
                        <a:rPr lang="en-US" sz="1300" u="none" strike="noStrike">
                          <a:effectLst/>
                        </a:rPr>
                        <a:t> </a:t>
                      </a:r>
                      <a:endParaRPr lang="en-US" sz="1300" b="0" i="0" u="none" strike="noStrike">
                        <a:solidFill>
                          <a:srgbClr val="000000"/>
                        </a:solidFill>
                        <a:effectLst/>
                        <a:latin typeface="Arial" panose="020B0604020202020204" pitchFamily="34" charset="0"/>
                      </a:endParaRPr>
                    </a:p>
                  </a:txBody>
                  <a:tcPr marL="4110" marR="4110" marT="4110" marB="0" anchor="ctr"/>
                </a:tc>
                <a:tc hMerge="1">
                  <a:txBody>
                    <a:bodyPr/>
                    <a:lstStyle/>
                    <a:p>
                      <a:endParaRPr lang="en-US"/>
                    </a:p>
                  </a:txBody>
                  <a:tcPr/>
                </a:tc>
                <a:tc gridSpan="2">
                  <a:txBody>
                    <a:bodyPr/>
                    <a:lstStyle/>
                    <a:p>
                      <a:pPr algn="ctr" fontAlgn="t"/>
                      <a:r>
                        <a:rPr lang="en-US" sz="800" u="none" strike="noStrike" dirty="0">
                          <a:effectLst/>
                        </a:rPr>
                        <a:t>The level of compression are High, Medium , Low. The default is MEDIUM. Used High</a:t>
                      </a:r>
                      <a:endParaRPr lang="en-US" sz="800" b="0"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none" strike="noStrike">
                          <a:effectLst/>
                        </a:rPr>
                        <a:t> </a:t>
                      </a:r>
                      <a:endParaRPr lang="en-US" sz="800" b="1"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none" strike="noStrike">
                          <a:effectLst/>
                        </a:rPr>
                        <a:t>Http 502 Gateway Error</a:t>
                      </a:r>
                      <a:endParaRPr lang="en-US" sz="800" b="1"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tc gridSpan="2">
                  <a:txBody>
                    <a:bodyPr/>
                    <a:lstStyle/>
                    <a:p>
                      <a:pPr algn="ctr" rtl="0" fontAlgn="ctr"/>
                      <a:r>
                        <a:rPr lang="en-US" sz="800" u="none" strike="noStrike" dirty="0">
                          <a:effectLst/>
                        </a:rPr>
                        <a:t>Http 502 Gateway Error</a:t>
                      </a:r>
                      <a:endParaRPr lang="en-US" sz="800" b="1" i="0" u="none" strike="noStrike" dirty="0">
                        <a:solidFill>
                          <a:srgbClr val="000000"/>
                        </a:solidFill>
                        <a:effectLst/>
                        <a:latin typeface="Calibri" panose="020F0502020204030204" pitchFamily="34" charset="0"/>
                      </a:endParaRPr>
                    </a:p>
                  </a:txBody>
                  <a:tcPr marL="4110" marR="4110" marT="4110" marB="0" anchor="ctr"/>
                </a:tc>
                <a:tc hMerge="1">
                  <a:txBody>
                    <a:bodyPr/>
                    <a:lstStyle/>
                    <a:p>
                      <a:endParaRPr lang="en-US"/>
                    </a:p>
                  </a:txBody>
                  <a:tcPr/>
                </a:tc>
                <a:extLst>
                  <a:ext uri="{0D108BD9-81ED-4DB2-BD59-A6C34878D82A}">
                    <a16:rowId xmlns:a16="http://schemas.microsoft.com/office/drawing/2014/main" val="2433406439"/>
                  </a:ext>
                </a:extLst>
              </a:tr>
            </a:tbl>
          </a:graphicData>
        </a:graphic>
      </p:graphicFrame>
    </p:spTree>
    <p:extLst>
      <p:ext uri="{BB962C8B-B14F-4D97-AF65-F5344CB8AC3E}">
        <p14:creationId xmlns:p14="http://schemas.microsoft.com/office/powerpoint/2010/main" val="2158305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E0F6-631C-88FA-2023-24222D31C3F4}"/>
              </a:ext>
            </a:extLst>
          </p:cNvPr>
          <p:cNvSpPr>
            <a:spLocks noGrp="1"/>
          </p:cNvSpPr>
          <p:nvPr>
            <p:ph type="title"/>
          </p:nvPr>
        </p:nvSpPr>
        <p:spPr>
          <a:xfrm>
            <a:off x="414971" y="260350"/>
            <a:ext cx="11008413" cy="792163"/>
          </a:xfrm>
        </p:spPr>
        <p:txBody>
          <a:bodyPr anchor="ctr">
            <a:normAutofit/>
          </a:bodyPr>
          <a:lstStyle/>
          <a:p>
            <a:r>
              <a:rPr lang="en-US" dirty="0"/>
              <a:t>Options Comparison</a:t>
            </a:r>
            <a:endParaRPr lang="en-IN" dirty="0"/>
          </a:p>
        </p:txBody>
      </p:sp>
      <p:graphicFrame>
        <p:nvGraphicFramePr>
          <p:cNvPr id="3" name="Table 2">
            <a:extLst>
              <a:ext uri="{FF2B5EF4-FFF2-40B4-BE49-F238E27FC236}">
                <a16:creationId xmlns:a16="http://schemas.microsoft.com/office/drawing/2014/main" id="{E693EE24-3350-1760-AF05-F928CE95F9AB}"/>
              </a:ext>
            </a:extLst>
          </p:cNvPr>
          <p:cNvGraphicFramePr>
            <a:graphicFrameLocks noGrp="1"/>
          </p:cNvGraphicFramePr>
          <p:nvPr>
            <p:extLst>
              <p:ext uri="{D42A27DB-BD31-4B8C-83A1-F6EECF244321}">
                <p14:modId xmlns:p14="http://schemas.microsoft.com/office/powerpoint/2010/main" val="2080829371"/>
              </p:ext>
            </p:extLst>
          </p:nvPr>
        </p:nvGraphicFramePr>
        <p:xfrm>
          <a:off x="467484" y="1014452"/>
          <a:ext cx="11008412" cy="5294859"/>
        </p:xfrm>
        <a:graphic>
          <a:graphicData uri="http://schemas.openxmlformats.org/drawingml/2006/table">
            <a:tbl>
              <a:tblPr firstRow="1" bandRow="1">
                <a:tableStyleId>{5C22544A-7EE6-4342-B048-85BDC9FD1C3A}</a:tableStyleId>
              </a:tblPr>
              <a:tblGrid>
                <a:gridCol w="1006689">
                  <a:extLst>
                    <a:ext uri="{9D8B030D-6E8A-4147-A177-3AD203B41FA5}">
                      <a16:colId xmlns:a16="http://schemas.microsoft.com/office/drawing/2014/main" val="170953875"/>
                    </a:ext>
                  </a:extLst>
                </a:gridCol>
                <a:gridCol w="2100538">
                  <a:extLst>
                    <a:ext uri="{9D8B030D-6E8A-4147-A177-3AD203B41FA5}">
                      <a16:colId xmlns:a16="http://schemas.microsoft.com/office/drawing/2014/main" val="1423572550"/>
                    </a:ext>
                  </a:extLst>
                </a:gridCol>
                <a:gridCol w="2925749">
                  <a:extLst>
                    <a:ext uri="{9D8B030D-6E8A-4147-A177-3AD203B41FA5}">
                      <a16:colId xmlns:a16="http://schemas.microsoft.com/office/drawing/2014/main" val="2281595038"/>
                    </a:ext>
                  </a:extLst>
                </a:gridCol>
                <a:gridCol w="825211">
                  <a:extLst>
                    <a:ext uri="{9D8B030D-6E8A-4147-A177-3AD203B41FA5}">
                      <a16:colId xmlns:a16="http://schemas.microsoft.com/office/drawing/2014/main" val="2294649593"/>
                    </a:ext>
                  </a:extLst>
                </a:gridCol>
                <a:gridCol w="900231">
                  <a:extLst>
                    <a:ext uri="{9D8B030D-6E8A-4147-A177-3AD203B41FA5}">
                      <a16:colId xmlns:a16="http://schemas.microsoft.com/office/drawing/2014/main" val="2486599387"/>
                    </a:ext>
                  </a:extLst>
                </a:gridCol>
                <a:gridCol w="900231">
                  <a:extLst>
                    <a:ext uri="{9D8B030D-6E8A-4147-A177-3AD203B41FA5}">
                      <a16:colId xmlns:a16="http://schemas.microsoft.com/office/drawing/2014/main" val="1406900846"/>
                    </a:ext>
                  </a:extLst>
                </a:gridCol>
                <a:gridCol w="2349763">
                  <a:extLst>
                    <a:ext uri="{9D8B030D-6E8A-4147-A177-3AD203B41FA5}">
                      <a16:colId xmlns:a16="http://schemas.microsoft.com/office/drawing/2014/main" val="2495665832"/>
                    </a:ext>
                  </a:extLst>
                </a:gridCol>
              </a:tblGrid>
              <a:tr h="364533">
                <a:tc>
                  <a:txBody>
                    <a:bodyPr/>
                    <a:lstStyle/>
                    <a:p>
                      <a:pPr algn="ctr" fontAlgn="b"/>
                      <a:r>
                        <a:rPr lang="en-IN" sz="1000" b="1" u="none" strike="noStrike" dirty="0">
                          <a:effectLst/>
                        </a:rPr>
                        <a:t>Connectors</a:t>
                      </a:r>
                      <a:endParaRPr lang="en-IN" sz="1000" b="1"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0" b="1" u="none" strike="noStrike">
                          <a:effectLst/>
                        </a:rPr>
                        <a:t>Actions</a:t>
                      </a:r>
                      <a:endParaRPr lang="en-IN" sz="1000" b="1"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0" b="1" u="none" strike="noStrike" dirty="0">
                          <a:effectLst/>
                        </a:rPr>
                        <a:t>Files used in </a:t>
                      </a:r>
                      <a:br>
                        <a:rPr lang="en-IN" sz="1000" b="1" u="none" strike="noStrike" dirty="0">
                          <a:effectLst/>
                        </a:rPr>
                      </a:br>
                      <a:r>
                        <a:rPr lang="en-IN" sz="1000" b="1" u="none" strike="noStrike" dirty="0">
                          <a:effectLst/>
                        </a:rPr>
                        <a:t>conversion</a:t>
                      </a:r>
                      <a:endParaRPr lang="en-IN" sz="1000" b="1"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solidFill>
                            <a:schemeClr val="bg1"/>
                          </a:solidFill>
                          <a:effectLst/>
                          <a:latin typeface="Calibri" panose="020F0502020204030204" pitchFamily="34" charset="0"/>
                        </a:rPr>
                        <a:t>Original size</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dirty="0">
                          <a:solidFill>
                            <a:schemeClr val="bg1"/>
                          </a:solidFill>
                          <a:effectLst/>
                          <a:latin typeface="Calibri" panose="020F0502020204030204" pitchFamily="34" charset="0"/>
                        </a:rPr>
                        <a:t>Size after conversion</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i="0" u="none" strike="noStrike">
                          <a:solidFill>
                            <a:schemeClr val="bg1"/>
                          </a:solidFill>
                          <a:effectLst/>
                          <a:latin typeface="Calibri" panose="020F0502020204030204" pitchFamily="34" charset="0"/>
                        </a:rPr>
                        <a:t>Time taken</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bg1"/>
                          </a:solidFill>
                          <a:effectLst/>
                          <a:latin typeface="Calibri" panose="020F0502020204030204" pitchFamily="34" charset="0"/>
                        </a:rPr>
                        <a:t>Remarks</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6385500"/>
                  </a:ext>
                </a:extLst>
              </a:tr>
              <a:tr h="201933">
                <a:tc rowSpan="3">
                  <a:txBody>
                    <a:bodyPr/>
                    <a:lstStyle/>
                    <a:p>
                      <a:pPr algn="l" fontAlgn="b"/>
                      <a:r>
                        <a:rPr lang="en-US" sz="1000" u="none" strike="noStrike" dirty="0">
                          <a:effectLst/>
                        </a:rPr>
                        <a:t>One Drive</a:t>
                      </a:r>
                      <a:endParaRPr lang="en-US" sz="100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r>
                        <a:rPr lang="en-US" sz="1000" kern="1200" dirty="0">
                          <a:solidFill>
                            <a:schemeClr val="accent1"/>
                          </a:solidFill>
                          <a:effectLst/>
                          <a:latin typeface="+mn-lt"/>
                          <a:ea typeface="+mn-ea"/>
                          <a:cs typeface="+mn-cs"/>
                          <a:hlinkClick r:id="rId3">
                            <a:extLst>
                              <a:ext uri="{A12FA001-AC4F-418D-AE19-62706E023703}">
                                <ahyp:hlinkClr xmlns:ahyp="http://schemas.microsoft.com/office/drawing/2018/hyperlinkcolor" val="tx"/>
                              </a:ext>
                            </a:extLst>
                          </a:hlinkClick>
                        </a:rPr>
                        <a:t>Convert file (Preview)</a:t>
                      </a:r>
                      <a:r>
                        <a:rPr lang="en-US" sz="1000" kern="1200" dirty="0">
                          <a:solidFill>
                            <a:schemeClr val="accent1"/>
                          </a:solidFill>
                          <a:effectLst/>
                          <a:latin typeface="+mn-lt"/>
                          <a:ea typeface="+mn-ea"/>
                          <a:cs typeface="+mn-cs"/>
                        </a:rPr>
                        <a:t> (or)</a:t>
                      </a:r>
                    </a:p>
                    <a:p>
                      <a:r>
                        <a:rPr lang="en-US" sz="1000" kern="1200" dirty="0">
                          <a:solidFill>
                            <a:schemeClr val="accent1"/>
                          </a:solidFill>
                          <a:effectLst/>
                          <a:latin typeface="+mn-lt"/>
                          <a:ea typeface="+mn-ea"/>
                          <a:cs typeface="+mn-cs"/>
                          <a:hlinkClick r:id="rId4">
                            <a:extLst>
                              <a:ext uri="{A12FA001-AC4F-418D-AE19-62706E023703}">
                                <ahyp:hlinkClr xmlns:ahyp="http://schemas.microsoft.com/office/drawing/2018/hyperlinkcolor" val="tx"/>
                              </a:ext>
                            </a:extLst>
                          </a:hlinkClick>
                        </a:rPr>
                        <a:t>Convert file using path (Preview</a:t>
                      </a:r>
                      <a:r>
                        <a:rPr lang="en-US" sz="1500" kern="1200" dirty="0">
                          <a:solidFill>
                            <a:schemeClr val="accent1"/>
                          </a:solidFill>
                          <a:effectLst/>
                          <a:latin typeface="+mn-lt"/>
                          <a:ea typeface="+mn-ea"/>
                          <a:cs typeface="+mn-cs"/>
                          <a:hlinkClick r:id="rId4">
                            <a:extLst>
                              <a:ext uri="{A12FA001-AC4F-418D-AE19-62706E023703}">
                                <ahyp:hlinkClr xmlns:ahyp="http://schemas.microsoft.com/office/drawing/2018/hyperlinkcolor" val="tx"/>
                              </a:ext>
                            </a:extLst>
                          </a:hlinkClick>
                        </a:rPr>
                        <a:t>)</a:t>
                      </a:r>
                      <a:endParaRPr lang="en-US" sz="1500" kern="1200" dirty="0">
                        <a:solidFill>
                          <a:schemeClr val="accent1"/>
                        </a:solidFill>
                        <a:effectLst/>
                        <a:latin typeface="+mn-lt"/>
                        <a:ea typeface="+mn-ea"/>
                        <a:cs typeface="+mn-cs"/>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50" kern="1200" dirty="0">
                          <a:solidFill>
                            <a:schemeClr val="dk1"/>
                          </a:solidFill>
                          <a:effectLst/>
                          <a:latin typeface="+mn-lt"/>
                          <a:ea typeface="+mn-ea"/>
                          <a:cs typeface="+mn-cs"/>
                        </a:rPr>
                        <a:t>2024.05 Risilience Slides_v3.pptx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dirty="0">
                          <a:solidFill>
                            <a:srgbClr val="000000"/>
                          </a:solidFill>
                          <a:effectLst/>
                          <a:latin typeface="Calibri" panose="020F0502020204030204" pitchFamily="34" charset="0"/>
                        </a:rPr>
                        <a:t>11.4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dirty="0">
                          <a:solidFill>
                            <a:srgbClr val="000000"/>
                          </a:solidFill>
                          <a:effectLst/>
                          <a:latin typeface="Calibri" panose="020F0502020204030204" pitchFamily="34" charset="0"/>
                        </a:rPr>
                        <a:t>2.48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dirty="0">
                          <a:solidFill>
                            <a:srgbClr val="000000"/>
                          </a:solidFill>
                          <a:effectLst/>
                          <a:latin typeface="Calibri" panose="020F0502020204030204" pitchFamily="34" charset="0"/>
                        </a:rPr>
                        <a:t>0.41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r>
                        <a:rPr lang="en-IN" sz="1100" b="0" i="0" u="none" strike="noStrike" dirty="0">
                          <a:solidFill>
                            <a:srgbClr val="000000"/>
                          </a:solidFill>
                          <a:effectLst/>
                          <a:latin typeface="Calibri" panose="020F0502020204030204" pitchFamily="34" charset="0"/>
                        </a:rPr>
                        <a:t>Files to be staged before  conversion and clean staged files after conversion</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1309598"/>
                  </a:ext>
                </a:extLst>
              </a:tr>
              <a:tr h="201933">
                <a:tc vMerge="1">
                  <a:txBody>
                    <a:bodyPr/>
                    <a:lstStyle/>
                    <a:p>
                      <a:endParaRPr lang="en-US"/>
                    </a:p>
                  </a:txBody>
                  <a:tcPr/>
                </a:tc>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Barclays ESG Strategy &amp; Credentials_v1.pptx</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dirty="0">
                          <a:solidFill>
                            <a:srgbClr val="000000"/>
                          </a:solidFill>
                          <a:effectLst/>
                          <a:latin typeface="Calibri" panose="020F0502020204030204" pitchFamily="34" charset="0"/>
                        </a:rPr>
                        <a:t>7.42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dirty="0">
                          <a:solidFill>
                            <a:srgbClr val="000000"/>
                          </a:solidFill>
                          <a:effectLst/>
                          <a:latin typeface="Calibri" panose="020F0502020204030204" pitchFamily="34" charset="0"/>
                        </a:rPr>
                        <a:t>3.01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dirty="0">
                          <a:solidFill>
                            <a:srgbClr val="000000"/>
                          </a:solidFill>
                          <a:effectLst/>
                          <a:latin typeface="Calibri" panose="020F0502020204030204" pitchFamily="34" charset="0"/>
                        </a:rPr>
                        <a:t>0.48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08982721"/>
                  </a:ext>
                </a:extLst>
              </a:tr>
              <a:tr h="201933">
                <a:tc vMerge="1">
                  <a:txBody>
                    <a:bodyPr/>
                    <a:lstStyle/>
                    <a:p>
                      <a:endParaRPr lang="en-US"/>
                    </a:p>
                  </a:txBody>
                  <a:tcPr/>
                </a:tc>
                <a:tc vMerge="1">
                  <a:txBody>
                    <a:bodyPr/>
                    <a:lstStyle/>
                    <a:p>
                      <a:endParaRPr lang="en-US"/>
                    </a:p>
                  </a:txBody>
                  <a:tcPr/>
                </a:tc>
                <a:tc>
                  <a:txBody>
                    <a:bodyPr/>
                    <a:lstStyle/>
                    <a:p>
                      <a:pPr algn="l" fontAlgn="b"/>
                      <a:r>
                        <a:rPr lang="en-US" sz="1050" kern="1200" dirty="0">
                          <a:solidFill>
                            <a:schemeClr val="dk1"/>
                          </a:solidFill>
                          <a:effectLst/>
                          <a:latin typeface="+mn-lt"/>
                          <a:ea typeface="+mn-ea"/>
                          <a:cs typeface="+mn-cs"/>
                        </a:rPr>
                        <a:t>Barclays ESG Strategy &amp; Credentials_v11.pptx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a:solidFill>
                            <a:srgbClr val="000000"/>
                          </a:solidFill>
                          <a:effectLst/>
                          <a:latin typeface="Calibri" panose="020F0502020204030204" pitchFamily="34" charset="0"/>
                        </a:rPr>
                        <a:t>3.45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dirty="0">
                          <a:solidFill>
                            <a:srgbClr val="000000"/>
                          </a:solidFill>
                          <a:effectLst/>
                          <a:highlight>
                            <a:srgbClr val="00FF00"/>
                          </a:highlight>
                          <a:latin typeface="Calibri" panose="020F0502020204030204" pitchFamily="34" charset="0"/>
                        </a:rPr>
                        <a:t>1.70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Calibri" panose="020F0502020204030204" pitchFamily="34" charset="0"/>
                        </a:rPr>
                        <a:t>0.48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92029072"/>
                  </a:ext>
                </a:extLst>
              </a:tr>
              <a:tr h="201933">
                <a:tc rowSpan="3">
                  <a:txBody>
                    <a:bodyPr/>
                    <a:lstStyle/>
                    <a:p>
                      <a:pPr algn="l" fontAlgn="b"/>
                      <a:r>
                        <a:rPr lang="en-US" sz="1000" u="none" strike="noStrike" kern="1200">
                          <a:solidFill>
                            <a:schemeClr val="dk1"/>
                          </a:solidFill>
                          <a:effectLst/>
                          <a:latin typeface="+mn-lt"/>
                          <a:ea typeface="+mn-ea"/>
                          <a:cs typeface="+mn-cs"/>
                        </a:rPr>
                        <a:t>Adobe</a:t>
                      </a:r>
                      <a:endParaRPr lang="en-IN" sz="1000" u="none" strike="noStrike" kern="1200">
                        <a:solidFill>
                          <a:schemeClr val="dk1"/>
                        </a:solidFill>
                        <a:effectLst/>
                        <a:latin typeface="+mn-lt"/>
                        <a:ea typeface="+mn-ea"/>
                        <a:cs typeface="+mn-cs"/>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r>
                        <a:rPr lang="en-US" sz="1000" kern="1200" dirty="0">
                          <a:solidFill>
                            <a:schemeClr val="accent1"/>
                          </a:solidFill>
                          <a:effectLst/>
                          <a:latin typeface="+mn-lt"/>
                          <a:ea typeface="+mn-ea"/>
                          <a:cs typeface="+mn-cs"/>
                          <a:hlinkClick r:id="rId5">
                            <a:extLst>
                              <a:ext uri="{A12FA001-AC4F-418D-AE19-62706E023703}">
                                <ahyp:hlinkClr xmlns:ahyp="http://schemas.microsoft.com/office/drawing/2018/hyperlinkcolor" val="tx"/>
                              </a:ext>
                            </a:extLst>
                          </a:hlinkClick>
                        </a:rPr>
                        <a:t>Convert PPT to PDF (Preview)</a:t>
                      </a:r>
                      <a:endParaRPr lang="en-IN" sz="1000" kern="1200" dirty="0">
                        <a:solidFill>
                          <a:schemeClr val="accent1"/>
                        </a:solidFill>
                        <a:effectLst/>
                        <a:latin typeface="+mn-lt"/>
                        <a:ea typeface="+mn-ea"/>
                        <a:cs typeface="+mn-cs"/>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2024.05 Risilience Slides_v3.pptx</a:t>
                      </a:r>
                      <a:endParaRPr lang="en-US"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panose="020F0502020204030204" pitchFamily="34" charset="0"/>
                        </a:rPr>
                        <a:t>11.4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1.76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0.26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endParaRPr lang="en-US" sz="110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7488810"/>
                  </a:ext>
                </a:extLst>
              </a:tr>
              <a:tr h="201933">
                <a:tc vMerge="1">
                  <a:txBody>
                    <a:bodyPr/>
                    <a:lstStyle/>
                    <a:p>
                      <a:endParaRPr lang="en-US"/>
                    </a:p>
                  </a:txBody>
                  <a:tcPr/>
                </a:tc>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Barclays ESG Strategy &amp; Credentials_v1.pptx</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a:solidFill>
                            <a:srgbClr val="000000"/>
                          </a:solidFill>
                          <a:effectLst/>
                          <a:latin typeface="Calibri" panose="020F0502020204030204" pitchFamily="34" charset="0"/>
                        </a:rPr>
                        <a:t>7.42 MB</a:t>
                      </a:r>
                      <a:endParaRPr lang="en-US" sz="100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3.50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0.40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00392344"/>
                  </a:ext>
                </a:extLst>
              </a:tr>
              <a:tr h="201933">
                <a:tc vMerge="1">
                  <a:txBody>
                    <a:bodyPr/>
                    <a:lstStyle/>
                    <a:p>
                      <a:endParaRPr lang="en-US"/>
                    </a:p>
                  </a:txBody>
                  <a:tcPr/>
                </a:tc>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Barclays ESG Strategy &amp; Credentials_v11.pptx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panose="020F0502020204030204" pitchFamily="34" charset="0"/>
                        </a:rPr>
                        <a:t>3.45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2.66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0.50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76391518"/>
                  </a:ext>
                </a:extLst>
              </a:tr>
              <a:tr h="201933">
                <a:tc rowSpan="3">
                  <a:txBody>
                    <a:bodyPr/>
                    <a:lstStyle/>
                    <a:p>
                      <a:pPr algn="l" fontAlgn="b"/>
                      <a:r>
                        <a:rPr lang="en-US" sz="1000" u="none" strike="noStrike">
                          <a:effectLst/>
                        </a:rPr>
                        <a:t>Adobe</a:t>
                      </a:r>
                      <a:endParaRPr lang="en-IN" sz="100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r>
                        <a:rPr lang="en-US" sz="1000" kern="1200" dirty="0">
                          <a:solidFill>
                            <a:schemeClr val="accent1"/>
                          </a:solidFill>
                          <a:effectLst/>
                          <a:latin typeface="+mn-lt"/>
                          <a:ea typeface="+mn-ea"/>
                          <a:cs typeface="+mn-cs"/>
                          <a:hlinkClick r:id="rId5">
                            <a:extLst>
                              <a:ext uri="{A12FA001-AC4F-418D-AE19-62706E023703}">
                                <ahyp:hlinkClr xmlns:ahyp="http://schemas.microsoft.com/office/drawing/2018/hyperlinkcolor" val="tx"/>
                              </a:ext>
                            </a:extLst>
                          </a:hlinkClick>
                        </a:rPr>
                        <a:t>Convert PPT to PDF (Preview)</a:t>
                      </a:r>
                      <a:br>
                        <a:rPr lang="en-US" sz="1000" kern="1200" dirty="0">
                          <a:solidFill>
                            <a:schemeClr val="accent1"/>
                          </a:solidFill>
                          <a:effectLst/>
                          <a:latin typeface="+mn-lt"/>
                          <a:ea typeface="+mn-ea"/>
                          <a:cs typeface="+mn-cs"/>
                        </a:rPr>
                      </a:br>
                      <a:r>
                        <a:rPr lang="en-US" sz="1000" kern="1200" dirty="0">
                          <a:solidFill>
                            <a:schemeClr val="accent1"/>
                          </a:solidFill>
                          <a:effectLst/>
                          <a:latin typeface="+mn-lt"/>
                          <a:ea typeface="+mn-ea"/>
                          <a:cs typeface="+mn-cs"/>
                          <a:hlinkClick r:id="rId6">
                            <a:extLst>
                              <a:ext uri="{A12FA001-AC4F-418D-AE19-62706E023703}">
                                <ahyp:hlinkClr xmlns:ahyp="http://schemas.microsoft.com/office/drawing/2018/hyperlinkcolor" val="tx"/>
                              </a:ext>
                            </a:extLst>
                          </a:hlinkClick>
                        </a:rPr>
                        <a:t>Compress PDF (Preview)</a:t>
                      </a:r>
                      <a:endParaRPr lang="en-IN" sz="1100" u="none" strike="noStrike" kern="1200" dirty="0">
                        <a:solidFill>
                          <a:schemeClr val="dk1"/>
                        </a:solidFill>
                        <a:effectLst/>
                        <a:latin typeface="+mn-lt"/>
                        <a:ea typeface="+mn-ea"/>
                        <a:cs typeface="+mn-cs"/>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2024.05 Risilience Slides_v3.pptx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panose="020F0502020204030204" pitchFamily="34" charset="0"/>
                        </a:rPr>
                        <a:t>11.4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highlight>
                            <a:srgbClr val="00FF00"/>
                          </a:highlight>
                          <a:latin typeface="Calibri" panose="020F0502020204030204" pitchFamily="34" charset="0"/>
                        </a:rPr>
                        <a:t>787 KB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0.31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r>
                        <a:rPr lang="en-US" sz="1100" b="0" i="0" u="none" strike="noStrike" kern="1200" dirty="0">
                          <a:solidFill>
                            <a:srgbClr val="000000"/>
                          </a:solidFill>
                          <a:effectLst/>
                          <a:latin typeface="Calibri" panose="020F0502020204030204" pitchFamily="34" charset="0"/>
                          <a:ea typeface="+mn-ea"/>
                          <a:cs typeface="+mn-cs"/>
                        </a:rPr>
                        <a:t>The level of compression are High, Medium , Low. The default is MEDIUM. Used High</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8354923"/>
                  </a:ext>
                </a:extLst>
              </a:tr>
              <a:tr h="201933">
                <a:tc vMerge="1">
                  <a:txBody>
                    <a:bodyPr/>
                    <a:lstStyle/>
                    <a:p>
                      <a:endParaRPr lang="en-US"/>
                    </a:p>
                  </a:txBody>
                  <a:tcPr/>
                </a:tc>
                <a:tc vMerge="1">
                  <a:txBody>
                    <a:bodyPr/>
                    <a:lstStyle/>
                    <a:p>
                      <a:endParaRPr lang="en-US"/>
                    </a:p>
                  </a:txBody>
                  <a:tcPr/>
                </a:tc>
                <a:tc>
                  <a:txBody>
                    <a:bodyPr/>
                    <a:lstStyle/>
                    <a:p>
                      <a:pPr algn="l" fontAlgn="b"/>
                      <a:r>
                        <a:rPr lang="en-US" sz="1050" kern="1200" dirty="0">
                          <a:solidFill>
                            <a:schemeClr val="dk1"/>
                          </a:solidFill>
                          <a:effectLst/>
                          <a:latin typeface="+mn-lt"/>
                          <a:ea typeface="+mn-ea"/>
                          <a:cs typeface="+mn-cs"/>
                        </a:rPr>
                        <a:t>Barclays ESG Strategy &amp; Credentials_v1.pptx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a:solidFill>
                            <a:srgbClr val="000000"/>
                          </a:solidFill>
                          <a:effectLst/>
                          <a:latin typeface="Calibri" panose="020F0502020204030204" pitchFamily="34" charset="0"/>
                        </a:rPr>
                        <a:t>7.42 MB</a:t>
                      </a:r>
                      <a:endParaRPr lang="en-US" sz="100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highlight>
                            <a:srgbClr val="00FF00"/>
                          </a:highlight>
                          <a:latin typeface="Calibri" panose="020F0502020204030204" pitchFamily="34" charset="0"/>
                        </a:rPr>
                        <a:t>2.45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0.57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48353811"/>
                  </a:ext>
                </a:extLst>
              </a:tr>
              <a:tr h="201933">
                <a:tc vMerge="1">
                  <a:txBody>
                    <a:bodyPr/>
                    <a:lstStyle/>
                    <a:p>
                      <a:endParaRPr lang="en-US"/>
                    </a:p>
                  </a:txBody>
                  <a:tcPr/>
                </a:tc>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Barclays ESG Strategy &amp; Credentials_v11.pptx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Calibri" panose="020F0502020204030204" pitchFamily="34" charset="0"/>
                        </a:rPr>
                        <a:t>3.45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highlight>
                            <a:srgbClr val="00FF00"/>
                          </a:highlight>
                          <a:latin typeface="Calibri" panose="020F0502020204030204" pitchFamily="34" charset="0"/>
                        </a:rPr>
                        <a:t>2.12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1.05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9496720"/>
                  </a:ext>
                </a:extLst>
              </a:tr>
              <a:tr h="201933">
                <a:tc rowSpan="3">
                  <a:txBody>
                    <a:bodyPr/>
                    <a:lstStyle/>
                    <a:p>
                      <a:pPr algn="l" fontAlgn="b"/>
                      <a:r>
                        <a:rPr lang="en-US" sz="1000" kern="1200" dirty="0">
                          <a:solidFill>
                            <a:schemeClr val="dk1"/>
                          </a:solidFill>
                          <a:effectLst/>
                          <a:latin typeface="+mn-lt"/>
                          <a:ea typeface="+mn-ea"/>
                          <a:cs typeface="+mn-cs"/>
                        </a:rPr>
                        <a:t>plumsail</a:t>
                      </a:r>
                      <a:endParaRPr lang="en-IN" sz="100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fontAlgn="t">
                        <a:spcBef>
                          <a:spcPts val="0"/>
                        </a:spcBef>
                        <a:spcAft>
                          <a:spcPts val="0"/>
                        </a:spcAft>
                      </a:pPr>
                      <a:r>
                        <a:rPr lang="en-US" sz="1000" kern="1200">
                          <a:solidFill>
                            <a:schemeClr val="accent1"/>
                          </a:solidFill>
                          <a:effectLst/>
                          <a:latin typeface="+mn-lt"/>
                          <a:ea typeface="+mn-ea"/>
                          <a:cs typeface="+mn-cs"/>
                          <a:hlinkClick r:id="rId7">
                            <a:extLst>
                              <a:ext uri="{A12FA001-AC4F-418D-AE19-62706E023703}">
                                <ahyp:hlinkClr xmlns:ahyp="http://schemas.microsoft.com/office/drawing/2018/hyperlinkcolor" val="tx"/>
                              </a:ext>
                            </a:extLst>
                          </a:hlinkClick>
                        </a:rPr>
                        <a:t>Convert PPTX to PDF</a:t>
                      </a:r>
                      <a:endParaRPr lang="en-US" sz="1000" kern="1200">
                        <a:solidFill>
                          <a:schemeClr val="accent1"/>
                        </a:solidFill>
                        <a:effectLst/>
                        <a:latin typeface="+mn-lt"/>
                        <a:ea typeface="+mn-ea"/>
                        <a:cs typeface="+mn-cs"/>
                      </a:endParaRPr>
                    </a:p>
                  </a:txBody>
                  <a:tcPr marL="41193" marR="41193" marT="41193" marB="411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2024.05 Risilience Slides_v3.pptx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panose="020F0502020204030204" pitchFamily="34" charset="0"/>
                        </a:rPr>
                        <a:t>11.4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highlight>
                            <a:srgbClr val="FFFF00"/>
                          </a:highlight>
                          <a:latin typeface="Calibri" panose="020F0502020204030204" pitchFamily="34" charset="0"/>
                        </a:rPr>
                        <a:t>1.98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0.26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endParaRPr lang="en-US" sz="110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565370"/>
                  </a:ext>
                </a:extLst>
              </a:tr>
              <a:tr h="201933">
                <a:tc vMerge="1">
                  <a:txBody>
                    <a:bodyPr/>
                    <a:lstStyle/>
                    <a:p>
                      <a:endParaRPr lang="en-US"/>
                    </a:p>
                  </a:txBody>
                  <a:tcPr/>
                </a:tc>
                <a:tc vMerge="1">
                  <a:txBody>
                    <a:bodyPr/>
                    <a:lstStyle/>
                    <a:p>
                      <a:endParaRPr lang="en-US"/>
                    </a:p>
                  </a:txBody>
                  <a:tcPr/>
                </a:tc>
                <a:tc>
                  <a:txBody>
                    <a:bodyPr/>
                    <a:lstStyle/>
                    <a:p>
                      <a:pPr algn="l" fontAlgn="b"/>
                      <a:r>
                        <a:rPr lang="en-US" sz="1050" kern="1200" dirty="0">
                          <a:solidFill>
                            <a:schemeClr val="dk1"/>
                          </a:solidFill>
                          <a:effectLst/>
                          <a:latin typeface="+mn-lt"/>
                          <a:ea typeface="+mn-ea"/>
                          <a:cs typeface="+mn-cs"/>
                        </a:rPr>
                        <a:t>Barclays ESG Strategy &amp; Credentials_v1.pptx</a:t>
                      </a:r>
                      <a:endParaRPr lang="en-US"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a:solidFill>
                            <a:srgbClr val="000000"/>
                          </a:solidFill>
                          <a:effectLst/>
                          <a:latin typeface="Calibri" panose="020F0502020204030204" pitchFamily="34" charset="0"/>
                        </a:rPr>
                        <a:t>7.42 MB</a:t>
                      </a:r>
                      <a:endParaRPr lang="en-US" sz="100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4.43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0.43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04161993"/>
                  </a:ext>
                </a:extLst>
              </a:tr>
              <a:tr h="201933">
                <a:tc vMerge="1">
                  <a:txBody>
                    <a:bodyPr/>
                    <a:lstStyle/>
                    <a:p>
                      <a:endParaRPr lang="en-US"/>
                    </a:p>
                  </a:txBody>
                  <a:tcPr/>
                </a:tc>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Barclays ESG Strategy &amp; Credentials_v11.pptx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panose="020F0502020204030204" pitchFamily="34" charset="0"/>
                        </a:rPr>
                        <a:t>3.45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3.68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2.30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2262069"/>
                  </a:ext>
                </a:extLst>
              </a:tr>
              <a:tr h="201933">
                <a:tc rowSpan="3">
                  <a:txBody>
                    <a:bodyPr/>
                    <a:lstStyle/>
                    <a:p>
                      <a:pPr algn="l" fontAlgn="b"/>
                      <a:r>
                        <a:rPr lang="en-US" sz="1000" kern="1200" dirty="0">
                          <a:solidFill>
                            <a:schemeClr val="dk1"/>
                          </a:solidFill>
                          <a:effectLst/>
                          <a:latin typeface="+mn-lt"/>
                          <a:ea typeface="+mn-ea"/>
                          <a:cs typeface="+mn-cs"/>
                        </a:rPr>
                        <a:t>plumsail</a:t>
                      </a:r>
                      <a:endParaRPr lang="en-IN" sz="100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fontAlgn="t">
                        <a:spcBef>
                          <a:spcPts val="0"/>
                        </a:spcBef>
                        <a:spcAft>
                          <a:spcPts val="0"/>
                        </a:spcAft>
                      </a:pPr>
                      <a:r>
                        <a:rPr lang="en-US" sz="1000" kern="1200" dirty="0">
                          <a:solidFill>
                            <a:schemeClr val="accent1"/>
                          </a:solidFill>
                          <a:effectLst/>
                          <a:latin typeface="+mn-lt"/>
                          <a:ea typeface="+mn-ea"/>
                          <a:cs typeface="+mn-cs"/>
                          <a:hlinkClick r:id="rId7">
                            <a:extLst>
                              <a:ext uri="{A12FA001-AC4F-418D-AE19-62706E023703}">
                                <ahyp:hlinkClr xmlns:ahyp="http://schemas.microsoft.com/office/drawing/2018/hyperlinkcolor" val="tx"/>
                              </a:ext>
                            </a:extLst>
                          </a:hlinkClick>
                        </a:rPr>
                        <a:t>Convert PPTX to PDF</a:t>
                      </a:r>
                      <a:br>
                        <a:rPr lang="en-US" sz="1000" kern="1200" dirty="0">
                          <a:solidFill>
                            <a:schemeClr val="accent1"/>
                          </a:solidFill>
                          <a:effectLst/>
                          <a:latin typeface="+mn-lt"/>
                          <a:ea typeface="+mn-ea"/>
                          <a:cs typeface="+mn-cs"/>
                        </a:rPr>
                      </a:br>
                      <a:r>
                        <a:rPr lang="en-US" sz="1000" kern="1200" dirty="0">
                          <a:solidFill>
                            <a:schemeClr val="accent1"/>
                          </a:solidFill>
                          <a:effectLst/>
                          <a:latin typeface="+mn-lt"/>
                          <a:ea typeface="+mn-ea"/>
                          <a:cs typeface="+mn-cs"/>
                          <a:hlinkClick r:id="rId8">
                            <a:extLst>
                              <a:ext uri="{A12FA001-AC4F-418D-AE19-62706E023703}">
                                <ahyp:hlinkClr xmlns:ahyp="http://schemas.microsoft.com/office/drawing/2018/hyperlinkcolor" val="tx"/>
                              </a:ext>
                            </a:extLst>
                          </a:hlinkClick>
                        </a:rPr>
                        <a:t>Compress PDF document</a:t>
                      </a:r>
                      <a:endParaRPr lang="en-US" sz="1000" kern="1200" dirty="0">
                        <a:solidFill>
                          <a:schemeClr val="accent1"/>
                        </a:solidFill>
                        <a:effectLst/>
                        <a:latin typeface="+mn-lt"/>
                        <a:ea typeface="+mn-ea"/>
                        <a:cs typeface="+mn-cs"/>
                      </a:endParaRPr>
                    </a:p>
                  </a:txBody>
                  <a:tcPr marL="41193" marR="41193" marT="41193" marB="411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2024.05 Risilience Slides_v3.pptx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panose="020F0502020204030204" pitchFamily="34" charset="0"/>
                        </a:rPr>
                        <a:t>11.4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highlight>
                            <a:srgbClr val="FFFF00"/>
                          </a:highlight>
                          <a:latin typeface="Calibri" panose="020F0502020204030204" pitchFamily="34" charset="0"/>
                        </a:rPr>
                        <a:t>1.95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0.41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endParaRPr lang="en-US" sz="110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6735063"/>
                  </a:ext>
                </a:extLst>
              </a:tr>
              <a:tr h="201933">
                <a:tc vMerge="1">
                  <a:txBody>
                    <a:bodyPr/>
                    <a:lstStyle/>
                    <a:p>
                      <a:endParaRPr lang="en-US"/>
                    </a:p>
                  </a:txBody>
                  <a:tcPr/>
                </a:tc>
                <a:tc vMerge="1">
                  <a:txBody>
                    <a:bodyPr/>
                    <a:lstStyle/>
                    <a:p>
                      <a:endParaRPr lang="en-US"/>
                    </a:p>
                  </a:txBody>
                  <a:tcPr/>
                </a:tc>
                <a:tc>
                  <a:txBody>
                    <a:bodyPr/>
                    <a:lstStyle/>
                    <a:p>
                      <a:pPr algn="l" fontAlgn="b"/>
                      <a:r>
                        <a:rPr lang="en-US" sz="1050" kern="1200" dirty="0">
                          <a:solidFill>
                            <a:schemeClr val="dk1"/>
                          </a:solidFill>
                          <a:effectLst/>
                          <a:latin typeface="+mn-lt"/>
                          <a:ea typeface="+mn-ea"/>
                          <a:cs typeface="+mn-cs"/>
                        </a:rPr>
                        <a:t>Barclays ESG Strategy &amp; Credentials_v1.pptx</a:t>
                      </a:r>
                      <a:endParaRPr lang="en-US"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a:solidFill>
                            <a:srgbClr val="000000"/>
                          </a:solidFill>
                          <a:effectLst/>
                          <a:latin typeface="Calibri" panose="020F0502020204030204" pitchFamily="34" charset="0"/>
                        </a:rPr>
                        <a:t>7.42 MB</a:t>
                      </a:r>
                      <a:endParaRPr lang="en-US" sz="100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4.30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1.01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45636844"/>
                  </a:ext>
                </a:extLst>
              </a:tr>
              <a:tr h="201933">
                <a:tc vMerge="1">
                  <a:txBody>
                    <a:bodyPr/>
                    <a:lstStyle/>
                    <a:p>
                      <a:endParaRPr lang="en-US"/>
                    </a:p>
                  </a:txBody>
                  <a:tcPr/>
                </a:tc>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Barclays ESG Strategy &amp; Credentials_v11.pptx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panose="020F0502020204030204" pitchFamily="34" charset="0"/>
                        </a:rPr>
                        <a:t>3.45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highlight>
                            <a:srgbClr val="FF0000"/>
                          </a:highlight>
                          <a:latin typeface="Calibri" panose="020F0502020204030204" pitchFamily="34" charset="0"/>
                        </a:rPr>
                        <a:t>3.55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0.59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0352174"/>
                  </a:ext>
                </a:extLst>
              </a:tr>
              <a:tr h="201933">
                <a:tc rowSpan="3">
                  <a:txBody>
                    <a:bodyPr/>
                    <a:lstStyle/>
                    <a:p>
                      <a:pPr algn="l" fontAlgn="b"/>
                      <a:r>
                        <a:rPr lang="en-US" sz="1000" kern="1200" dirty="0">
                          <a:solidFill>
                            <a:schemeClr val="dk1"/>
                          </a:solidFill>
                          <a:effectLst/>
                          <a:latin typeface="+mn-lt"/>
                          <a:ea typeface="+mn-ea"/>
                          <a:cs typeface="+mn-cs"/>
                        </a:rPr>
                        <a:t>Encodian</a:t>
                      </a:r>
                      <a:endParaRPr lang="en-IN" sz="1000" kern="1200" dirty="0">
                        <a:solidFill>
                          <a:schemeClr val="dk1"/>
                        </a:solidFill>
                        <a:effectLst/>
                        <a:latin typeface="+mn-lt"/>
                        <a:ea typeface="+mn-ea"/>
                        <a:cs typeface="+mn-cs"/>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r>
                        <a:rPr lang="en-US" sz="1000" kern="1200" dirty="0">
                          <a:solidFill>
                            <a:schemeClr val="accent1"/>
                          </a:solidFill>
                          <a:effectLst/>
                          <a:latin typeface="+mn-lt"/>
                          <a:ea typeface="+mn-ea"/>
                          <a:cs typeface="+mn-cs"/>
                          <a:hlinkClick r:id="rId9">
                            <a:extLst>
                              <a:ext uri="{A12FA001-AC4F-418D-AE19-62706E023703}">
                                <ahyp:hlinkClr xmlns:ahyp="http://schemas.microsoft.com/office/drawing/2018/hyperlinkcolor" val="tx"/>
                              </a:ext>
                            </a:extLst>
                          </a:hlinkClick>
                        </a:rPr>
                        <a:t>Convert PowerPoint</a:t>
                      </a:r>
                      <a:endParaRPr lang="en-IN" sz="1000" kern="1200" dirty="0">
                        <a:solidFill>
                          <a:schemeClr val="accent1"/>
                        </a:solidFill>
                        <a:effectLst/>
                        <a:latin typeface="+mn-lt"/>
                        <a:ea typeface="+mn-ea"/>
                        <a:cs typeface="+mn-cs"/>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2024.05 </a:t>
                      </a:r>
                      <a:r>
                        <a:rPr lang="en-US" sz="1050" kern="1200" dirty="0" err="1">
                          <a:solidFill>
                            <a:schemeClr val="dk1"/>
                          </a:solidFill>
                          <a:effectLst/>
                          <a:latin typeface="+mn-lt"/>
                          <a:ea typeface="+mn-ea"/>
                          <a:cs typeface="+mn-cs"/>
                        </a:rPr>
                        <a:t>Risilience</a:t>
                      </a:r>
                      <a:r>
                        <a:rPr lang="en-US" sz="1050" kern="1200" dirty="0">
                          <a:solidFill>
                            <a:schemeClr val="dk1"/>
                          </a:solidFill>
                          <a:effectLst/>
                          <a:latin typeface="+mn-lt"/>
                          <a:ea typeface="+mn-ea"/>
                          <a:cs typeface="+mn-cs"/>
                        </a:rPr>
                        <a:t> Slides_v3.pptx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panose="020F0502020204030204" pitchFamily="34" charset="0"/>
                        </a:rPr>
                        <a:t>11.4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r>
                        <a:rPr lang="en-IN" sz="1100" b="1" i="0" u="none" strike="noStrike" dirty="0">
                          <a:solidFill>
                            <a:srgbClr val="000000"/>
                          </a:solidFill>
                          <a:effectLst/>
                          <a:latin typeface="Calibri" panose="020F0502020204030204" pitchFamily="34" charset="0"/>
                        </a:rPr>
                        <a:t>Http 502 Gateway Error</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3801622"/>
                  </a:ext>
                </a:extLst>
              </a:tr>
              <a:tr h="201933">
                <a:tc vMerge="1">
                  <a:txBody>
                    <a:bodyPr/>
                    <a:lstStyle/>
                    <a:p>
                      <a:endParaRPr lang="en-US"/>
                    </a:p>
                  </a:txBody>
                  <a:tcPr/>
                </a:tc>
                <a:tc vMerge="1">
                  <a:txBody>
                    <a:bodyPr/>
                    <a:lstStyle/>
                    <a:p>
                      <a:endParaRPr lang="en-US"/>
                    </a:p>
                  </a:txBody>
                  <a:tcPr/>
                </a:tc>
                <a:tc>
                  <a:txBody>
                    <a:bodyPr/>
                    <a:lstStyle/>
                    <a:p>
                      <a:pPr algn="l" fontAlgn="b"/>
                      <a:r>
                        <a:rPr lang="en-US" sz="1050" kern="1200" dirty="0">
                          <a:solidFill>
                            <a:schemeClr val="dk1"/>
                          </a:solidFill>
                          <a:effectLst/>
                          <a:latin typeface="+mn-lt"/>
                          <a:ea typeface="+mn-ea"/>
                          <a:cs typeface="+mn-cs"/>
                        </a:rPr>
                        <a:t>Barclays ESG Strategy &amp; Credentials_v1.pptx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a:solidFill>
                            <a:srgbClr val="000000"/>
                          </a:solidFill>
                          <a:effectLst/>
                          <a:latin typeface="Calibri" panose="020F0502020204030204" pitchFamily="34" charset="0"/>
                        </a:rPr>
                        <a:t>7.42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54109728"/>
                  </a:ext>
                </a:extLst>
              </a:tr>
              <a:tr h="201933">
                <a:tc vMerge="1">
                  <a:txBody>
                    <a:bodyPr/>
                    <a:lstStyle/>
                    <a:p>
                      <a:endParaRPr lang="en-US"/>
                    </a:p>
                  </a:txBody>
                  <a:tcPr/>
                </a:tc>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Barclays ESG Strategy &amp; Credentials_v11.pptx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Calibri" panose="020F0502020204030204" pitchFamily="34" charset="0"/>
                        </a:rPr>
                        <a:t>3.45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00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00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23288750"/>
                  </a:ext>
                </a:extLst>
              </a:tr>
              <a:tr h="201933">
                <a:tc rowSpan="3">
                  <a:txBody>
                    <a:bodyPr/>
                    <a:lstStyle/>
                    <a:p>
                      <a:pPr algn="l" fontAlgn="b"/>
                      <a:r>
                        <a:rPr lang="en-US" sz="1000" kern="1200" dirty="0">
                          <a:solidFill>
                            <a:schemeClr val="dk1"/>
                          </a:solidFill>
                          <a:effectLst/>
                          <a:latin typeface="+mn-lt"/>
                          <a:ea typeface="+mn-ea"/>
                          <a:cs typeface="+mn-cs"/>
                        </a:rPr>
                        <a:t>Encodian</a:t>
                      </a:r>
                      <a:endParaRPr lang="en-IN" sz="1000" kern="1200" dirty="0">
                        <a:solidFill>
                          <a:schemeClr val="dk1"/>
                        </a:solidFill>
                        <a:effectLst/>
                        <a:latin typeface="+mn-lt"/>
                        <a:ea typeface="+mn-ea"/>
                        <a:cs typeface="+mn-cs"/>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r>
                        <a:rPr lang="en-US" sz="1000" kern="1200">
                          <a:solidFill>
                            <a:schemeClr val="accent1"/>
                          </a:solidFill>
                          <a:effectLst/>
                          <a:latin typeface="+mn-lt"/>
                          <a:ea typeface="+mn-ea"/>
                          <a:cs typeface="+mn-cs"/>
                          <a:hlinkClick r:id="rId10">
                            <a:extLst>
                              <a:ext uri="{A12FA001-AC4F-418D-AE19-62706E023703}">
                                <ahyp:hlinkClr xmlns:ahyp="http://schemas.microsoft.com/office/drawing/2018/hyperlinkcolor" val="tx"/>
                              </a:ext>
                            </a:extLst>
                          </a:hlinkClick>
                        </a:rPr>
                        <a:t>Compress PowerPoint</a:t>
                      </a:r>
                      <a:endParaRPr lang="en-IN" sz="1000" kern="1200">
                        <a:solidFill>
                          <a:schemeClr val="accent1"/>
                        </a:solidFill>
                        <a:effectLst/>
                        <a:latin typeface="+mn-lt"/>
                        <a:ea typeface="+mn-ea"/>
                        <a:cs typeface="+mn-cs"/>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a:solidFill>
                            <a:schemeClr val="dk1"/>
                          </a:solidFill>
                          <a:effectLst/>
                          <a:latin typeface="+mn-lt"/>
                          <a:ea typeface="+mn-ea"/>
                          <a:cs typeface="+mn-cs"/>
                        </a:rPr>
                        <a:t>2024.05 Risilience Slides_v3.pptx</a:t>
                      </a:r>
                      <a:endParaRPr lang="en-IN" sz="105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Calibri" panose="020F0502020204030204" pitchFamily="34" charset="0"/>
                        </a:rPr>
                        <a:t>11.4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effectLst/>
                          <a:highlight>
                            <a:srgbClr val="FF0000"/>
                          </a:highlight>
                        </a:rPr>
                        <a:t>17.8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effectLst/>
                        </a:rPr>
                        <a:t>1.03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endParaRPr lang="en-US" sz="1100" u="none" strike="noStrike" dirty="0">
                        <a:effectLst/>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627545"/>
                  </a:ext>
                </a:extLst>
              </a:tr>
              <a:tr h="201933">
                <a:tc vMerge="1">
                  <a:txBody>
                    <a:bodyPr/>
                    <a:lstStyle/>
                    <a:p>
                      <a:endParaRPr lang="en-US"/>
                    </a:p>
                  </a:txBody>
                  <a:tcPr/>
                </a:tc>
                <a:tc vMerge="1">
                  <a:txBody>
                    <a:bodyPr/>
                    <a:lstStyle/>
                    <a:p>
                      <a:endParaRPr lang="en-US"/>
                    </a:p>
                  </a:txBody>
                  <a:tcPr/>
                </a:tc>
                <a:tc>
                  <a:txBody>
                    <a:bodyPr/>
                    <a:lstStyle/>
                    <a:p>
                      <a:pPr algn="l" fontAlgn="b"/>
                      <a:r>
                        <a:rPr lang="en-US" sz="1050" kern="1200">
                          <a:solidFill>
                            <a:schemeClr val="dk1"/>
                          </a:solidFill>
                          <a:effectLst/>
                          <a:latin typeface="+mn-lt"/>
                          <a:ea typeface="+mn-ea"/>
                          <a:cs typeface="+mn-cs"/>
                        </a:rPr>
                        <a:t>Barclays ESG Strategy &amp; Credentials_v1.pptx</a:t>
                      </a:r>
                      <a:endParaRPr lang="en-US" sz="1050" b="0" i="0" u="none" strike="noStrike">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dirty="0">
                          <a:solidFill>
                            <a:srgbClr val="000000"/>
                          </a:solidFill>
                          <a:effectLst/>
                          <a:latin typeface="Calibri" panose="020F0502020204030204" pitchFamily="34" charset="0"/>
                        </a:rPr>
                        <a:t>7.42 MB</a:t>
                      </a:r>
                      <a:endParaRPr lang="en-US" sz="1000" u="none" strike="noStrike" dirty="0">
                        <a:effectLst/>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effectLst/>
                          <a:highlight>
                            <a:srgbClr val="FF0000"/>
                          </a:highlight>
                        </a:rPr>
                        <a:t>10.4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effectLst/>
                        </a:rPr>
                        <a:t>0.48 Sec</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39285274"/>
                  </a:ext>
                </a:extLst>
              </a:tr>
              <a:tr h="201933">
                <a:tc vMerge="1">
                  <a:txBody>
                    <a:bodyPr/>
                    <a:lstStyle/>
                    <a:p>
                      <a:endParaRPr lang="en-US"/>
                    </a:p>
                  </a:txBody>
                  <a:tcPr/>
                </a:tc>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Barclays ESG Strategy &amp; Credentials_v11.pptx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panose="020F0502020204030204" pitchFamily="34" charset="0"/>
                        </a:rPr>
                        <a:t>3.45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effectLst/>
                          <a:highlight>
                            <a:srgbClr val="FF0000"/>
                          </a:highlight>
                        </a:rPr>
                        <a:t>5.01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u="none" strike="noStrike" dirty="0">
                          <a:effectLst/>
                        </a:rPr>
                        <a:t>0.34  Sec </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38199622"/>
                  </a:ext>
                </a:extLst>
              </a:tr>
              <a:tr h="229911">
                <a:tc rowSpan="3">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kern="1200" dirty="0">
                          <a:solidFill>
                            <a:schemeClr val="dk1"/>
                          </a:solidFill>
                          <a:effectLst/>
                          <a:latin typeface="+mn-lt"/>
                          <a:ea typeface="+mn-ea"/>
                          <a:cs typeface="+mn-cs"/>
                        </a:rPr>
                        <a:t>Encodian</a:t>
                      </a:r>
                      <a:endParaRPr lang="en-IN" sz="1000" kern="1200" dirty="0">
                        <a:solidFill>
                          <a:schemeClr val="dk1"/>
                        </a:solidFill>
                        <a:effectLst/>
                        <a:latin typeface="+mn-lt"/>
                        <a:ea typeface="+mn-ea"/>
                        <a:cs typeface="+mn-cs"/>
                      </a:endParaRPr>
                    </a:p>
                    <a:p>
                      <a:pPr algn="l" fontAlgn="b"/>
                      <a:endParaRPr lang="en-IN" sz="1000" kern="1200" dirty="0">
                        <a:solidFill>
                          <a:schemeClr val="dk1"/>
                        </a:solidFill>
                        <a:effectLst/>
                        <a:latin typeface="+mn-lt"/>
                        <a:ea typeface="+mn-ea"/>
                        <a:cs typeface="+mn-cs"/>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r>
                        <a:rPr lang="en-US" sz="1000" kern="1200">
                          <a:solidFill>
                            <a:schemeClr val="accent1"/>
                          </a:solidFill>
                          <a:effectLst/>
                          <a:latin typeface="+mn-lt"/>
                          <a:ea typeface="+mn-ea"/>
                          <a:cs typeface="+mn-cs"/>
                          <a:hlinkClick r:id="rId10">
                            <a:extLst>
                              <a:ext uri="{A12FA001-AC4F-418D-AE19-62706E023703}">
                                <ahyp:hlinkClr xmlns:ahyp="http://schemas.microsoft.com/office/drawing/2018/hyperlinkcolor" val="tx"/>
                              </a:ext>
                            </a:extLst>
                          </a:hlinkClick>
                        </a:rPr>
                        <a:t>Compress PowerPoint</a:t>
                      </a:r>
                      <a:r>
                        <a:rPr lang="en-US" sz="1000" kern="1200">
                          <a:solidFill>
                            <a:schemeClr val="accent1"/>
                          </a:solidFill>
                          <a:effectLst/>
                          <a:latin typeface="+mn-lt"/>
                          <a:ea typeface="+mn-ea"/>
                          <a:cs typeface="+mn-cs"/>
                        </a:rPr>
                        <a:t> </a:t>
                      </a:r>
                    </a:p>
                    <a:p>
                      <a:r>
                        <a:rPr lang="en-US" sz="1000" kern="1200">
                          <a:solidFill>
                            <a:schemeClr val="accent1"/>
                          </a:solidFill>
                          <a:effectLst/>
                          <a:latin typeface="+mn-lt"/>
                          <a:ea typeface="+mn-ea"/>
                          <a:cs typeface="+mn-cs"/>
                          <a:hlinkClick r:id="rId9">
                            <a:extLst>
                              <a:ext uri="{A12FA001-AC4F-418D-AE19-62706E023703}">
                                <ahyp:hlinkClr xmlns:ahyp="http://schemas.microsoft.com/office/drawing/2018/hyperlinkcolor" val="tx"/>
                              </a:ext>
                            </a:extLst>
                          </a:hlinkClick>
                        </a:rPr>
                        <a:t>Convert PowerPoint</a:t>
                      </a:r>
                      <a:r>
                        <a:rPr lang="en-US" sz="1000" kern="1200">
                          <a:solidFill>
                            <a:schemeClr val="accent1"/>
                          </a:solidFill>
                          <a:effectLst/>
                          <a:latin typeface="+mn-lt"/>
                          <a:ea typeface="+mn-ea"/>
                          <a:cs typeface="+mn-cs"/>
                        </a:rPr>
                        <a:t> </a:t>
                      </a:r>
                    </a:p>
                    <a:p>
                      <a:r>
                        <a:rPr lang="en-US" sz="1000" kern="1200">
                          <a:solidFill>
                            <a:schemeClr val="accent1"/>
                          </a:solidFill>
                          <a:effectLst/>
                          <a:latin typeface="+mn-lt"/>
                          <a:ea typeface="+mn-ea"/>
                          <a:cs typeface="+mn-cs"/>
                          <a:hlinkClick r:id="rId11">
                            <a:extLst>
                              <a:ext uri="{A12FA001-AC4F-418D-AE19-62706E023703}">
                                <ahyp:hlinkClr xmlns:ahyp="http://schemas.microsoft.com/office/drawing/2018/hyperlinkcolor" val="tx"/>
                              </a:ext>
                            </a:extLst>
                          </a:hlinkClick>
                        </a:rPr>
                        <a:t>Compress PDF</a:t>
                      </a:r>
                      <a:endParaRPr lang="en-US" sz="1000" kern="1200">
                        <a:solidFill>
                          <a:schemeClr val="accent1"/>
                        </a:solidFill>
                        <a:effectLst/>
                        <a:latin typeface="+mn-lt"/>
                        <a:ea typeface="+mn-ea"/>
                        <a:cs typeface="+mn-cs"/>
                      </a:endParaRPr>
                    </a:p>
                    <a:p>
                      <a:pPr algn="l" fontAlgn="b"/>
                      <a:endParaRPr lang="en-IN" sz="1000" kern="1200">
                        <a:solidFill>
                          <a:schemeClr val="accent1"/>
                        </a:solidFill>
                        <a:effectLst/>
                        <a:latin typeface="+mn-lt"/>
                        <a:ea typeface="+mn-ea"/>
                        <a:cs typeface="+mn-cs"/>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2024.05 Risilience Slides_v3.pptx</a:t>
                      </a:r>
                      <a:endParaRPr lang="en-IN"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panose="020F0502020204030204" pitchFamily="34" charset="0"/>
                        </a:rPr>
                        <a:t>11.4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u="none" strike="noStrike" dirty="0">
                        <a:effectLst/>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u="none" strike="noStrike" dirty="0">
                        <a:effectLst/>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b"/>
                      <a:r>
                        <a:rPr lang="en-IN" sz="1100" b="1" i="0" u="none" strike="noStrike" dirty="0">
                          <a:solidFill>
                            <a:srgbClr val="000000"/>
                          </a:solidFill>
                          <a:effectLst/>
                          <a:latin typeface="Calibri" panose="020F0502020204030204" pitchFamily="34" charset="0"/>
                        </a:rPr>
                        <a:t>Http 502 Gateway Error</a:t>
                      </a:r>
                      <a:endParaRPr lang="en-US" sz="1100" b="1" u="none" strike="noStrike" dirty="0">
                        <a:effectLst/>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834615"/>
                  </a:ext>
                </a:extLst>
              </a:tr>
              <a:tr h="229911">
                <a:tc vMerge="1">
                  <a:txBody>
                    <a:bodyPr/>
                    <a:lstStyle/>
                    <a:p>
                      <a:endParaRPr lang="en-US"/>
                    </a:p>
                  </a:txBody>
                  <a:tcPr/>
                </a:tc>
                <a:tc vMerge="1">
                  <a:txBody>
                    <a:bodyPr/>
                    <a:lstStyle/>
                    <a:p>
                      <a:endParaRPr lang="en-US"/>
                    </a:p>
                  </a:txBody>
                  <a:tcPr/>
                </a:tc>
                <a:tc>
                  <a:txBody>
                    <a:bodyPr/>
                    <a:lstStyle/>
                    <a:p>
                      <a:pPr algn="l" fontAlgn="b"/>
                      <a:r>
                        <a:rPr lang="en-US" sz="1050" kern="1200" dirty="0">
                          <a:solidFill>
                            <a:schemeClr val="dk1"/>
                          </a:solidFill>
                          <a:effectLst/>
                          <a:latin typeface="+mn-lt"/>
                          <a:ea typeface="+mn-ea"/>
                          <a:cs typeface="+mn-cs"/>
                        </a:rPr>
                        <a:t>Barclays ESG Strategy &amp; Credentials_v1.pptx</a:t>
                      </a:r>
                      <a:endParaRPr lang="en-US" sz="1050" b="0" i="0" u="none" strike="noStrike" dirty="0">
                        <a:solidFill>
                          <a:srgbClr val="000000"/>
                        </a:solidFill>
                        <a:effectLst/>
                        <a:latin typeface="Calibri" panose="020F0502020204030204" pitchFamily="34" charset="0"/>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000" b="0" i="0" u="none" strike="noStrike">
                          <a:solidFill>
                            <a:srgbClr val="000000"/>
                          </a:solidFill>
                          <a:effectLst/>
                          <a:latin typeface="Calibri" panose="020F0502020204030204" pitchFamily="34" charset="0"/>
                        </a:rPr>
                        <a:t>7.42 MB</a:t>
                      </a:r>
                      <a:endParaRPr lang="en-US" sz="1000" u="none" strike="noStrike">
                        <a:effectLst/>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u="none" strike="noStrike">
                        <a:effectLst/>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u="none" strike="noStrike" dirty="0">
                        <a:effectLst/>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2621671"/>
                  </a:ext>
                </a:extLst>
              </a:tr>
              <a:tr h="229911">
                <a:tc vMerge="1">
                  <a:txBody>
                    <a:bodyPr/>
                    <a:lstStyle/>
                    <a:p>
                      <a:endParaRPr lang="en-US"/>
                    </a:p>
                  </a:txBody>
                  <a:tcPr/>
                </a:tc>
                <a:tc vMerge="1">
                  <a:txBody>
                    <a:bodyPr/>
                    <a:lstStyle/>
                    <a:p>
                      <a:endParaRPr 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kern="1200" dirty="0">
                          <a:solidFill>
                            <a:schemeClr val="dk1"/>
                          </a:solidFill>
                          <a:effectLst/>
                          <a:latin typeface="+mn-lt"/>
                          <a:ea typeface="+mn-ea"/>
                          <a:cs typeface="+mn-cs"/>
                        </a:rPr>
                        <a:t>Barclays ESG Strategy &amp; Credentials_v11.pptx</a:t>
                      </a:r>
                      <a:endParaRPr lang="en-IN" sz="1050" kern="1200" dirty="0">
                        <a:solidFill>
                          <a:schemeClr val="dk1"/>
                        </a:solidFill>
                        <a:effectLst/>
                        <a:latin typeface="+mn-lt"/>
                        <a:ea typeface="+mn-ea"/>
                        <a:cs typeface="+mn-cs"/>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panose="020F0502020204030204" pitchFamily="34" charset="0"/>
                        </a:rPr>
                        <a:t>3.45 MB</a:t>
                      </a: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u="none" strike="noStrike">
                        <a:effectLst/>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000" u="none" strike="noStrike" dirty="0">
                        <a:effectLst/>
                      </a:endParaRPr>
                    </a:p>
                  </a:txBody>
                  <a:tcPr marL="6215" marR="6215" marT="62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59661564"/>
                  </a:ext>
                </a:extLst>
              </a:tr>
            </a:tbl>
          </a:graphicData>
        </a:graphic>
      </p:graphicFrame>
    </p:spTree>
    <p:extLst>
      <p:ext uri="{BB962C8B-B14F-4D97-AF65-F5344CB8AC3E}">
        <p14:creationId xmlns:p14="http://schemas.microsoft.com/office/powerpoint/2010/main" val="31389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1698B59-1733-7983-6982-F93A39B01170}"/>
              </a:ext>
            </a:extLst>
          </p:cNvPr>
          <p:cNvSpPr>
            <a:spLocks noGrp="1"/>
          </p:cNvSpPr>
          <p:nvPr>
            <p:ph type="title" idx="4294967295"/>
          </p:nvPr>
        </p:nvSpPr>
        <p:spPr>
          <a:xfrm>
            <a:off x="407369" y="1441558"/>
            <a:ext cx="4345176" cy="17714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About Capgemini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cloud and data, combined with its deep industry expertise and partner ecosystem. The Group reported 2023 global revenues of €22.5 billion.</a:t>
            </a:r>
            <a:endParaRPr kumimoji="0" lang="en-US" sz="900" b="0" i="0" u="none" strike="noStrike" kern="1200" cap="none" spc="0" normalizeH="0" baseline="0" noProof="0" dirty="0">
              <a:ln>
                <a:noFill/>
              </a:ln>
              <a:solidFill>
                <a:schemeClr val="bg1"/>
              </a:solidFill>
              <a:effectLst/>
              <a:uLnTx/>
              <a:uFillTx/>
              <a:latin typeface="+mn-lt"/>
              <a:ea typeface="+mn-ea"/>
              <a:cs typeface="+mn-cs"/>
            </a:endParaRPr>
          </a:p>
        </p:txBody>
      </p:sp>
      <p:sp>
        <p:nvSpPr>
          <p:cNvPr id="2" name="Rectangle 1">
            <a:extLst>
              <a:ext uri="{FF2B5EF4-FFF2-40B4-BE49-F238E27FC236}">
                <a16:creationId xmlns:a16="http://schemas.microsoft.com/office/drawing/2014/main" id="{E594DA9C-B142-DE0F-DED2-C2EA4724528E}"/>
              </a:ext>
            </a:extLst>
          </p:cNvPr>
          <p:cNvSpPr/>
          <p:nvPr/>
        </p:nvSpPr>
        <p:spPr>
          <a:xfrm>
            <a:off x="407368" y="3325369"/>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900" dirty="0">
                <a:solidFill>
                  <a:schemeClr val="bg1"/>
                </a:solidFill>
                <a:effectLst/>
                <a:latin typeface="Ubuntu" panose="020B0504030602030204" pitchFamily="34" charset="0"/>
              </a:rPr>
              <a:t>Get the future you want |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218282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EE3ECFC-9425-465A-81B6-7AC41528CCAB}"/>
              </a:ext>
            </a:extLst>
          </p:cNvPr>
          <p:cNvSpPr>
            <a:spLocks noGrp="1"/>
          </p:cNvSpPr>
          <p:nvPr>
            <p:ph type="title"/>
          </p:nvPr>
        </p:nvSpPr>
        <p:spPr/>
        <p:txBody>
          <a:bodyPr/>
          <a:lstStyle/>
          <a:p>
            <a:r>
              <a:rPr lang="en-US" dirty="0"/>
              <a:t>Limitations &amp; Assumptions </a:t>
            </a:r>
          </a:p>
        </p:txBody>
      </p:sp>
      <p:sp>
        <p:nvSpPr>
          <p:cNvPr id="19" name="Text Placeholder 18">
            <a:extLst>
              <a:ext uri="{FF2B5EF4-FFF2-40B4-BE49-F238E27FC236}">
                <a16:creationId xmlns:a16="http://schemas.microsoft.com/office/drawing/2014/main" id="{22BE3A3C-4E23-4827-91AF-129C8DA0CD53}"/>
              </a:ext>
            </a:extLst>
          </p:cNvPr>
          <p:cNvSpPr>
            <a:spLocks noGrp="1"/>
          </p:cNvSpPr>
          <p:nvPr>
            <p:ph type="body" sz="quarter" idx="17"/>
          </p:nvPr>
        </p:nvSpPr>
        <p:spPr>
          <a:xfrm>
            <a:off x="414971" y="1412776"/>
            <a:ext cx="11369042" cy="4829080"/>
          </a:xfrm>
        </p:spPr>
        <p:txBody>
          <a:bodyPr/>
          <a:lstStyle/>
          <a:p>
            <a:pPr marL="285750" indent="-285750">
              <a:buFont typeface="Arial" panose="020B0604020202020204" pitchFamily="34" charset="0"/>
              <a:buChar char="•"/>
            </a:pPr>
            <a:r>
              <a:rPr lang="en-US" sz="2000" dirty="0"/>
              <a:t>3 MB File Size Limitation with Copilot Studio</a:t>
            </a:r>
          </a:p>
          <a:p>
            <a:pPr marL="285750" indent="-285750">
              <a:buFont typeface="Arial" panose="020B0604020202020204" pitchFamily="34" charset="0"/>
              <a:buChar char="•"/>
            </a:pPr>
            <a:r>
              <a:rPr lang="en-US" sz="2000" dirty="0"/>
              <a:t>Consider Azure Open AI with Azure Storage Account as knowledge source</a:t>
            </a:r>
          </a:p>
          <a:p>
            <a:pPr marL="285750" indent="-285750">
              <a:buFont typeface="Arial" panose="020B0604020202020204" pitchFamily="34" charset="0"/>
              <a:buChar char="•"/>
            </a:pPr>
            <a:r>
              <a:rPr lang="en-US" sz="2000" dirty="0"/>
              <a:t>Need reliable solution for large size files in SharePoint </a:t>
            </a:r>
          </a:p>
          <a:p>
            <a:pPr marL="285750" indent="-285750">
              <a:buFont typeface="Arial" panose="020B0604020202020204" pitchFamily="34" charset="0"/>
              <a:buChar char="•"/>
            </a:pPr>
            <a:r>
              <a:rPr lang="en-US" sz="2000" dirty="0"/>
              <a:t>Need reliable &amp; optimize solution for high frequency of uploading files  in SharePoint </a:t>
            </a:r>
          </a:p>
          <a:p>
            <a:pPr marL="285750" indent="-285750">
              <a:buFont typeface="Arial" panose="020B0604020202020204" pitchFamily="34" charset="0"/>
              <a:buChar char="•"/>
            </a:pPr>
            <a:r>
              <a:rPr lang="en-US" sz="2000" dirty="0"/>
              <a:t>Major Trade-off:  Missing user permissions with Storage approach</a:t>
            </a:r>
          </a:p>
          <a:p>
            <a:pPr marL="285750" indent="-285750">
              <a:buFont typeface="Arial" panose="020B0604020202020204" pitchFamily="34" charset="0"/>
              <a:buChar char="•"/>
            </a:pPr>
            <a:r>
              <a:rPr lang="en-US" sz="2000" dirty="0"/>
              <a:t>Allowed network traffic between Power Platform to Microsoft Azure</a:t>
            </a:r>
          </a:p>
          <a:p>
            <a:pPr marL="285750" indent="-285750">
              <a:buFont typeface="Arial" panose="020B0604020202020204" pitchFamily="34" charset="0"/>
              <a:buChar char="•"/>
            </a:pPr>
            <a:r>
              <a:rPr lang="en-US" sz="2000" dirty="0"/>
              <a:t>Allowed network traffic between Microsoft Azure to SharePoint</a:t>
            </a:r>
          </a:p>
          <a:p>
            <a:endParaRPr lang="en-US" dirty="0"/>
          </a:p>
        </p:txBody>
      </p:sp>
    </p:spTree>
    <p:extLst>
      <p:ext uri="{BB962C8B-B14F-4D97-AF65-F5344CB8AC3E}">
        <p14:creationId xmlns:p14="http://schemas.microsoft.com/office/powerpoint/2010/main" val="337820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B690-460C-FD24-4B6E-4CE2FB42BE7C}"/>
              </a:ext>
            </a:extLst>
          </p:cNvPr>
          <p:cNvSpPr>
            <a:spLocks noGrp="1"/>
          </p:cNvSpPr>
          <p:nvPr>
            <p:ph type="title"/>
          </p:nvPr>
        </p:nvSpPr>
        <p:spPr>
          <a:xfrm>
            <a:off x="414971" y="260351"/>
            <a:ext cx="11008413" cy="540232"/>
          </a:xfrm>
        </p:spPr>
        <p:txBody>
          <a:bodyPr/>
          <a:lstStyle/>
          <a:p>
            <a:r>
              <a:rPr lang="en-US" dirty="0"/>
              <a:t>Option 1: Direct SharePoint Integration</a:t>
            </a:r>
            <a:endParaRPr lang="en-IN" dirty="0"/>
          </a:p>
        </p:txBody>
      </p:sp>
      <p:sp>
        <p:nvSpPr>
          <p:cNvPr id="3" name="Title 2">
            <a:extLst>
              <a:ext uri="{FF2B5EF4-FFF2-40B4-BE49-F238E27FC236}">
                <a16:creationId xmlns:a16="http://schemas.microsoft.com/office/drawing/2014/main" id="{E51811BF-71CB-6B91-C35C-F5332B5F0053}"/>
              </a:ext>
            </a:extLst>
          </p:cNvPr>
          <p:cNvSpPr txBox="1">
            <a:spLocks/>
          </p:cNvSpPr>
          <p:nvPr/>
        </p:nvSpPr>
        <p:spPr>
          <a:xfrm>
            <a:off x="414971" y="260350"/>
            <a:ext cx="11008413" cy="792163"/>
          </a:xfrm>
          <a:prstGeom prst="rect">
            <a:avLst/>
          </a:prstGeom>
        </p:spPr>
        <p:txBody>
          <a:bodyPr vert="horz" lIns="0" tIns="0" rIns="0" bIns="0" rtlCol="0" anchor="ctr"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chemeClr val="tx1"/>
                </a:solidFill>
                <a:effectLst/>
                <a:uLnTx/>
                <a:uFillTx/>
                <a:latin typeface="+mj-lt"/>
                <a:ea typeface="+mj-ea"/>
                <a:cs typeface="+mj-cs"/>
              </a:defRPr>
            </a:lvl1pPr>
          </a:lstStyle>
          <a:p>
            <a:endParaRPr lang="en-IN" dirty="0"/>
          </a:p>
        </p:txBody>
      </p:sp>
      <p:pic>
        <p:nvPicPr>
          <p:cNvPr id="4" name="Picture 4">
            <a:extLst>
              <a:ext uri="{FF2B5EF4-FFF2-40B4-BE49-F238E27FC236}">
                <a16:creationId xmlns:a16="http://schemas.microsoft.com/office/drawing/2014/main" id="{7FF81070-FDB5-DCAF-EBA2-99DEFEEBD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312" y="3212224"/>
            <a:ext cx="622739" cy="6227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1BB8E0-5F1F-E99E-7B40-552D7CBEE2A3}"/>
              </a:ext>
            </a:extLst>
          </p:cNvPr>
          <p:cNvSpPr txBox="1"/>
          <p:nvPr/>
        </p:nvSpPr>
        <p:spPr>
          <a:xfrm>
            <a:off x="4855779" y="3966583"/>
            <a:ext cx="2343807" cy="433068"/>
          </a:xfrm>
          <a:prstGeom prst="rect">
            <a:avLst/>
          </a:prstGeom>
          <a:noFill/>
        </p:spPr>
        <p:txBody>
          <a:bodyPr vert="horz" wrap="square" lIns="90000" tIns="46800" rIns="90000" bIns="46800" rtlCol="0" anchor="ctr">
            <a:spAutoFit/>
          </a:bodyPr>
          <a:lstStyle/>
          <a:p>
            <a:pPr algn="ctr">
              <a:spcBef>
                <a:spcPct val="0"/>
              </a:spcBef>
            </a:pPr>
            <a:r>
              <a:rPr lang="en-US" sz="1100"/>
              <a:t>Custom Copilot Built </a:t>
            </a:r>
          </a:p>
          <a:p>
            <a:pPr algn="ctr">
              <a:spcBef>
                <a:spcPct val="0"/>
              </a:spcBef>
            </a:pPr>
            <a:r>
              <a:rPr lang="en-US" sz="1100"/>
              <a:t>Using Copilot Studio</a:t>
            </a:r>
          </a:p>
        </p:txBody>
      </p:sp>
      <p:sp>
        <p:nvSpPr>
          <p:cNvPr id="6" name="Rectangle 5">
            <a:extLst>
              <a:ext uri="{FF2B5EF4-FFF2-40B4-BE49-F238E27FC236}">
                <a16:creationId xmlns:a16="http://schemas.microsoft.com/office/drawing/2014/main" id="{9C5EE0CF-948B-5EBD-F796-EC4B80C824AE}"/>
              </a:ext>
            </a:extLst>
          </p:cNvPr>
          <p:cNvSpPr/>
          <p:nvPr/>
        </p:nvSpPr>
        <p:spPr>
          <a:xfrm>
            <a:off x="8925332" y="895782"/>
            <a:ext cx="3024287" cy="238515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7" name="TextBox 6">
            <a:extLst>
              <a:ext uri="{FF2B5EF4-FFF2-40B4-BE49-F238E27FC236}">
                <a16:creationId xmlns:a16="http://schemas.microsoft.com/office/drawing/2014/main" id="{30502E72-2BDF-2725-B3B4-31A0B8C61C4D}"/>
              </a:ext>
            </a:extLst>
          </p:cNvPr>
          <p:cNvSpPr txBox="1"/>
          <p:nvPr/>
        </p:nvSpPr>
        <p:spPr>
          <a:xfrm>
            <a:off x="9226205" y="945264"/>
            <a:ext cx="2343807" cy="279180"/>
          </a:xfrm>
          <a:prstGeom prst="rect">
            <a:avLst/>
          </a:prstGeom>
          <a:noFill/>
        </p:spPr>
        <p:txBody>
          <a:bodyPr vert="horz" wrap="square" lIns="90000" tIns="46800" rIns="90000" bIns="46800" rtlCol="0" anchor="ctr">
            <a:spAutoFit/>
          </a:bodyPr>
          <a:lstStyle/>
          <a:p>
            <a:pPr algn="ctr">
              <a:spcBef>
                <a:spcPct val="0"/>
              </a:spcBef>
            </a:pPr>
            <a:r>
              <a:rPr lang="en-US" sz="1200"/>
              <a:t>Knowledge Sources</a:t>
            </a:r>
          </a:p>
        </p:txBody>
      </p:sp>
      <p:pic>
        <p:nvPicPr>
          <p:cNvPr id="8" name="Picture 7" descr="A logo with circles and a letter s&#10;&#10;Description automatically generated">
            <a:extLst>
              <a:ext uri="{FF2B5EF4-FFF2-40B4-BE49-F238E27FC236}">
                <a16:creationId xmlns:a16="http://schemas.microsoft.com/office/drawing/2014/main" id="{11941605-8F9B-9F33-7DEB-A76378B172EF}"/>
              </a:ext>
            </a:extLst>
          </p:cNvPr>
          <p:cNvPicPr>
            <a:picLocks noChangeAspect="1"/>
          </p:cNvPicPr>
          <p:nvPr/>
        </p:nvPicPr>
        <p:blipFill>
          <a:blip r:embed="rId3"/>
          <a:stretch>
            <a:fillRect/>
          </a:stretch>
        </p:blipFill>
        <p:spPr>
          <a:xfrm>
            <a:off x="8985770" y="1375114"/>
            <a:ext cx="508000" cy="496094"/>
          </a:xfrm>
          <a:prstGeom prst="rect">
            <a:avLst/>
          </a:prstGeom>
        </p:spPr>
      </p:pic>
      <p:sp>
        <p:nvSpPr>
          <p:cNvPr id="9" name="TextBox 8">
            <a:extLst>
              <a:ext uri="{FF2B5EF4-FFF2-40B4-BE49-F238E27FC236}">
                <a16:creationId xmlns:a16="http://schemas.microsoft.com/office/drawing/2014/main" id="{43958D55-5168-3397-36D8-1E7C8EC4A1D2}"/>
              </a:ext>
            </a:extLst>
          </p:cNvPr>
          <p:cNvSpPr txBox="1"/>
          <p:nvPr/>
        </p:nvSpPr>
        <p:spPr>
          <a:xfrm>
            <a:off x="9503188" y="1480908"/>
            <a:ext cx="2506869" cy="263791"/>
          </a:xfrm>
          <a:prstGeom prst="rect">
            <a:avLst/>
          </a:prstGeom>
          <a:noFill/>
        </p:spPr>
        <p:txBody>
          <a:bodyPr vert="horz" wrap="square" lIns="90000" tIns="46800" rIns="90000" bIns="46800" rtlCol="0" anchor="ctr">
            <a:spAutoFit/>
          </a:bodyPr>
          <a:lstStyle/>
          <a:p>
            <a:pPr>
              <a:spcBef>
                <a:spcPct val="0"/>
              </a:spcBef>
            </a:pPr>
            <a:r>
              <a:rPr lang="en-US" sz="1100"/>
              <a:t>Site with SFF and TFF Documents</a:t>
            </a:r>
          </a:p>
        </p:txBody>
      </p:sp>
      <p:pic>
        <p:nvPicPr>
          <p:cNvPr id="10" name="Picture 9" descr="A logo with circles and a letter s&#10;&#10;Description automatically generated">
            <a:extLst>
              <a:ext uri="{FF2B5EF4-FFF2-40B4-BE49-F238E27FC236}">
                <a16:creationId xmlns:a16="http://schemas.microsoft.com/office/drawing/2014/main" id="{F5F6A5E7-4605-6FDB-27A7-9BFFE0D75E5E}"/>
              </a:ext>
            </a:extLst>
          </p:cNvPr>
          <p:cNvPicPr>
            <a:picLocks noChangeAspect="1"/>
          </p:cNvPicPr>
          <p:nvPr/>
        </p:nvPicPr>
        <p:blipFill>
          <a:blip r:embed="rId3"/>
          <a:stretch>
            <a:fillRect/>
          </a:stretch>
        </p:blipFill>
        <p:spPr>
          <a:xfrm>
            <a:off x="9006966" y="2022345"/>
            <a:ext cx="508000" cy="496094"/>
          </a:xfrm>
          <a:prstGeom prst="rect">
            <a:avLst/>
          </a:prstGeom>
        </p:spPr>
      </p:pic>
      <p:sp>
        <p:nvSpPr>
          <p:cNvPr id="11" name="TextBox 10">
            <a:extLst>
              <a:ext uri="{FF2B5EF4-FFF2-40B4-BE49-F238E27FC236}">
                <a16:creationId xmlns:a16="http://schemas.microsoft.com/office/drawing/2014/main" id="{22C93CFE-0E3C-C011-A340-0F7ABA3C940A}"/>
              </a:ext>
            </a:extLst>
          </p:cNvPr>
          <p:cNvSpPr txBox="1"/>
          <p:nvPr/>
        </p:nvSpPr>
        <p:spPr>
          <a:xfrm>
            <a:off x="9515867" y="2156157"/>
            <a:ext cx="2438401" cy="263791"/>
          </a:xfrm>
          <a:prstGeom prst="rect">
            <a:avLst/>
          </a:prstGeom>
          <a:noFill/>
        </p:spPr>
        <p:txBody>
          <a:bodyPr vert="horz" wrap="square" lIns="90000" tIns="46800" rIns="90000" bIns="46800" rtlCol="0" anchor="ctr">
            <a:spAutoFit/>
          </a:bodyPr>
          <a:lstStyle/>
          <a:p>
            <a:pPr>
              <a:spcBef>
                <a:spcPct val="0"/>
              </a:spcBef>
            </a:pPr>
            <a:r>
              <a:rPr lang="en-US" sz="1100"/>
              <a:t>List with Point of Contacts</a:t>
            </a:r>
          </a:p>
        </p:txBody>
      </p:sp>
      <p:pic>
        <p:nvPicPr>
          <p:cNvPr id="12" name="Picture 20" descr="Website - Free web icons">
            <a:extLst>
              <a:ext uri="{FF2B5EF4-FFF2-40B4-BE49-F238E27FC236}">
                <a16:creationId xmlns:a16="http://schemas.microsoft.com/office/drawing/2014/main" id="{304E6E17-1D06-18F2-DE01-1E1108E8B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8182" y="2677888"/>
            <a:ext cx="481233" cy="48123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F7C2E19-8D94-CC2F-BAF4-024F280A1AC6}"/>
              </a:ext>
            </a:extLst>
          </p:cNvPr>
          <p:cNvSpPr txBox="1"/>
          <p:nvPr/>
        </p:nvSpPr>
        <p:spPr>
          <a:xfrm>
            <a:off x="9524940" y="2788727"/>
            <a:ext cx="1963054" cy="263791"/>
          </a:xfrm>
          <a:prstGeom prst="rect">
            <a:avLst/>
          </a:prstGeom>
          <a:noFill/>
        </p:spPr>
        <p:txBody>
          <a:bodyPr vert="horz" wrap="square" lIns="90000" tIns="46800" rIns="90000" bIns="46800" rtlCol="0" anchor="ctr">
            <a:spAutoFit/>
          </a:bodyPr>
          <a:lstStyle/>
          <a:p>
            <a:pPr>
              <a:spcBef>
                <a:spcPct val="0"/>
              </a:spcBef>
            </a:pPr>
            <a:r>
              <a:rPr lang="en-US" sz="1100"/>
              <a:t>Barclays ESG Website</a:t>
            </a:r>
          </a:p>
        </p:txBody>
      </p:sp>
      <p:sp>
        <p:nvSpPr>
          <p:cNvPr id="14" name="Rectangle 13">
            <a:extLst>
              <a:ext uri="{FF2B5EF4-FFF2-40B4-BE49-F238E27FC236}">
                <a16:creationId xmlns:a16="http://schemas.microsoft.com/office/drawing/2014/main" id="{C3E14D98-DCE0-7599-F337-B87FC8D58A90}"/>
              </a:ext>
            </a:extLst>
          </p:cNvPr>
          <p:cNvSpPr/>
          <p:nvPr/>
        </p:nvSpPr>
        <p:spPr>
          <a:xfrm>
            <a:off x="3827709" y="970774"/>
            <a:ext cx="3889610" cy="108063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5" name="TextBox 14">
            <a:extLst>
              <a:ext uri="{FF2B5EF4-FFF2-40B4-BE49-F238E27FC236}">
                <a16:creationId xmlns:a16="http://schemas.microsoft.com/office/drawing/2014/main" id="{E6C81BBF-13B7-A766-5223-4ED6E313F66B}"/>
              </a:ext>
            </a:extLst>
          </p:cNvPr>
          <p:cNvSpPr txBox="1"/>
          <p:nvPr/>
        </p:nvSpPr>
        <p:spPr>
          <a:xfrm>
            <a:off x="4690339" y="1002961"/>
            <a:ext cx="2895601" cy="279180"/>
          </a:xfrm>
          <a:prstGeom prst="rect">
            <a:avLst/>
          </a:prstGeom>
          <a:noFill/>
        </p:spPr>
        <p:txBody>
          <a:bodyPr vert="horz" wrap="square" lIns="90000" tIns="46800" rIns="90000" bIns="46800" rtlCol="0" anchor="ctr">
            <a:spAutoFit/>
          </a:bodyPr>
          <a:lstStyle/>
          <a:p>
            <a:pPr algn="ctr">
              <a:spcBef>
                <a:spcPct val="0"/>
              </a:spcBef>
            </a:pPr>
            <a:r>
              <a:rPr lang="en-US" sz="1200"/>
              <a:t>Copilot User Interface / Channels</a:t>
            </a:r>
          </a:p>
        </p:txBody>
      </p:sp>
      <p:pic>
        <p:nvPicPr>
          <p:cNvPr id="16" name="Picture 22" descr="Microsoft, office, office 365, teams icon - Free download">
            <a:extLst>
              <a:ext uri="{FF2B5EF4-FFF2-40B4-BE49-F238E27FC236}">
                <a16:creationId xmlns:a16="http://schemas.microsoft.com/office/drawing/2014/main" id="{EA9A1C39-822B-E530-7600-6E83D717E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0576" y="1334136"/>
            <a:ext cx="400145" cy="40014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3E0B1F8-26E6-AF7D-9C19-C90F2A912E33}"/>
              </a:ext>
            </a:extLst>
          </p:cNvPr>
          <p:cNvSpPr txBox="1"/>
          <p:nvPr/>
        </p:nvSpPr>
        <p:spPr>
          <a:xfrm>
            <a:off x="3975272" y="1753632"/>
            <a:ext cx="890752" cy="263791"/>
          </a:xfrm>
          <a:prstGeom prst="rect">
            <a:avLst/>
          </a:prstGeom>
          <a:noFill/>
        </p:spPr>
        <p:txBody>
          <a:bodyPr vert="horz" wrap="square" lIns="90000" tIns="46800" rIns="90000" bIns="46800" rtlCol="0" anchor="ctr">
            <a:spAutoFit/>
          </a:bodyPr>
          <a:lstStyle/>
          <a:p>
            <a:pPr algn="ctr">
              <a:spcBef>
                <a:spcPct val="0"/>
              </a:spcBef>
            </a:pPr>
            <a:r>
              <a:rPr lang="en-US" sz="1100"/>
              <a:t>MS Teams</a:t>
            </a:r>
          </a:p>
        </p:txBody>
      </p:sp>
      <p:pic>
        <p:nvPicPr>
          <p:cNvPr id="18" name="Picture 24" descr="Microsoft Copilot Studio Reviews - 2024">
            <a:extLst>
              <a:ext uri="{FF2B5EF4-FFF2-40B4-BE49-F238E27FC236}">
                <a16:creationId xmlns:a16="http://schemas.microsoft.com/office/drawing/2014/main" id="{51017552-302C-E0DD-71C3-B0E7CD4302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5500" y="1331834"/>
            <a:ext cx="505190" cy="50519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7015B9D-4C6A-71B0-F4AC-1EFCEC900C32}"/>
              </a:ext>
            </a:extLst>
          </p:cNvPr>
          <p:cNvSpPr txBox="1"/>
          <p:nvPr/>
        </p:nvSpPr>
        <p:spPr>
          <a:xfrm>
            <a:off x="5068664" y="1772934"/>
            <a:ext cx="1478861" cy="263791"/>
          </a:xfrm>
          <a:prstGeom prst="rect">
            <a:avLst/>
          </a:prstGeom>
          <a:noFill/>
        </p:spPr>
        <p:txBody>
          <a:bodyPr vert="horz" wrap="square" lIns="90000" tIns="46800" rIns="90000" bIns="46800" rtlCol="0" anchor="ctr">
            <a:spAutoFit/>
          </a:bodyPr>
          <a:lstStyle/>
          <a:p>
            <a:pPr algn="ctr">
              <a:spcBef>
                <a:spcPct val="0"/>
              </a:spcBef>
            </a:pPr>
            <a:r>
              <a:rPr lang="en-US" sz="1100"/>
              <a:t>Copilot Studio</a:t>
            </a:r>
          </a:p>
        </p:txBody>
      </p:sp>
      <p:cxnSp>
        <p:nvCxnSpPr>
          <p:cNvPr id="20" name="Straight Arrow Connector 19">
            <a:extLst>
              <a:ext uri="{FF2B5EF4-FFF2-40B4-BE49-F238E27FC236}">
                <a16:creationId xmlns:a16="http://schemas.microsoft.com/office/drawing/2014/main" id="{DFD3B0F6-899D-DC8B-F9BB-7EC31EA68EFD}"/>
              </a:ext>
            </a:extLst>
          </p:cNvPr>
          <p:cNvCxnSpPr>
            <a:cxnSpLocks/>
            <a:endCxn id="4" idx="0"/>
          </p:cNvCxnSpPr>
          <p:nvPr/>
        </p:nvCxnSpPr>
        <p:spPr>
          <a:xfrm flipH="1">
            <a:off x="6027682" y="2051407"/>
            <a:ext cx="16143" cy="1160817"/>
          </a:xfrm>
          <a:prstGeom prst="straightConnector1">
            <a:avLst/>
          </a:prstGeom>
          <a:ln w="127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FCE0EBB-0F82-989D-1C6F-977EFDFF0FAE}"/>
              </a:ext>
            </a:extLst>
          </p:cNvPr>
          <p:cNvSpPr/>
          <p:nvPr/>
        </p:nvSpPr>
        <p:spPr>
          <a:xfrm>
            <a:off x="3827709" y="5209301"/>
            <a:ext cx="4391030" cy="124777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22" name="TextBox 21">
            <a:extLst>
              <a:ext uri="{FF2B5EF4-FFF2-40B4-BE49-F238E27FC236}">
                <a16:creationId xmlns:a16="http://schemas.microsoft.com/office/drawing/2014/main" id="{71A00FDE-3334-9E86-E048-AF516A12C0ED}"/>
              </a:ext>
            </a:extLst>
          </p:cNvPr>
          <p:cNvSpPr txBox="1"/>
          <p:nvPr/>
        </p:nvSpPr>
        <p:spPr>
          <a:xfrm>
            <a:off x="4713121" y="5250605"/>
            <a:ext cx="2895601" cy="279180"/>
          </a:xfrm>
          <a:prstGeom prst="rect">
            <a:avLst/>
          </a:prstGeom>
          <a:noFill/>
        </p:spPr>
        <p:txBody>
          <a:bodyPr vert="horz" wrap="square" lIns="90000" tIns="46800" rIns="90000" bIns="46800" rtlCol="0" anchor="ctr">
            <a:spAutoFit/>
          </a:bodyPr>
          <a:lstStyle/>
          <a:p>
            <a:pPr algn="ctr">
              <a:spcBef>
                <a:spcPct val="0"/>
              </a:spcBef>
            </a:pPr>
            <a:r>
              <a:rPr lang="en-US" sz="1200"/>
              <a:t>Backend Services</a:t>
            </a:r>
          </a:p>
        </p:txBody>
      </p:sp>
      <p:pic>
        <p:nvPicPr>
          <p:cNvPr id="23" name="Picture 34">
            <a:extLst>
              <a:ext uri="{FF2B5EF4-FFF2-40B4-BE49-F238E27FC236}">
                <a16:creationId xmlns:a16="http://schemas.microsoft.com/office/drawing/2014/main" id="{66032D33-7FE8-40DE-73C4-4A40513D3E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2247" y="5596882"/>
            <a:ext cx="378406" cy="37840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70BC5B7-8E1F-1EFA-E5BA-F6E1E9C5E390}"/>
              </a:ext>
            </a:extLst>
          </p:cNvPr>
          <p:cNvSpPr txBox="1"/>
          <p:nvPr/>
        </p:nvSpPr>
        <p:spPr>
          <a:xfrm>
            <a:off x="3999542" y="6074199"/>
            <a:ext cx="779358" cy="263791"/>
          </a:xfrm>
          <a:prstGeom prst="rect">
            <a:avLst/>
          </a:prstGeom>
          <a:noFill/>
        </p:spPr>
        <p:txBody>
          <a:bodyPr vert="horz" wrap="square" lIns="90000" tIns="46800" rIns="90000" bIns="46800" rtlCol="0" anchor="ctr">
            <a:spAutoFit/>
          </a:bodyPr>
          <a:lstStyle/>
          <a:p>
            <a:pPr algn="ctr">
              <a:spcBef>
                <a:spcPct val="0"/>
              </a:spcBef>
            </a:pPr>
            <a:r>
              <a:rPr lang="en-US" sz="1100"/>
              <a:t>Entra ID</a:t>
            </a:r>
          </a:p>
        </p:txBody>
      </p:sp>
      <p:pic>
        <p:nvPicPr>
          <p:cNvPr id="25" name="Picture 36" descr="Microsoft Graph API | Drupal.org">
            <a:extLst>
              <a:ext uri="{FF2B5EF4-FFF2-40B4-BE49-F238E27FC236}">
                <a16:creationId xmlns:a16="http://schemas.microsoft.com/office/drawing/2014/main" id="{D7E85BC7-EC51-EC63-E179-63A2560B7E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4327" y="5614262"/>
            <a:ext cx="431255" cy="3739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5A958DF-D82B-CDD6-C11D-75B86D29646C}"/>
              </a:ext>
            </a:extLst>
          </p:cNvPr>
          <p:cNvSpPr txBox="1"/>
          <p:nvPr/>
        </p:nvSpPr>
        <p:spPr>
          <a:xfrm>
            <a:off x="4965329" y="6056125"/>
            <a:ext cx="871602" cy="263791"/>
          </a:xfrm>
          <a:prstGeom prst="rect">
            <a:avLst/>
          </a:prstGeom>
          <a:noFill/>
        </p:spPr>
        <p:txBody>
          <a:bodyPr vert="horz" wrap="square" lIns="90000" tIns="46800" rIns="90000" bIns="46800" rtlCol="0" anchor="ctr">
            <a:spAutoFit/>
          </a:bodyPr>
          <a:lstStyle/>
          <a:p>
            <a:pPr algn="ctr">
              <a:spcBef>
                <a:spcPct val="0"/>
              </a:spcBef>
            </a:pPr>
            <a:r>
              <a:rPr lang="en-US" sz="1100"/>
              <a:t>MS Graph</a:t>
            </a:r>
          </a:p>
        </p:txBody>
      </p:sp>
      <p:pic>
        <p:nvPicPr>
          <p:cNvPr id="27" name="Picture 40" descr="Microsoft Power Platform Logo PNG Vector (SVG) Free Download">
            <a:extLst>
              <a:ext uri="{FF2B5EF4-FFF2-40B4-BE49-F238E27FC236}">
                <a16:creationId xmlns:a16="http://schemas.microsoft.com/office/drawing/2014/main" id="{E5276737-FB71-0A1C-E1CC-2947F9A33C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2889" y="5621248"/>
            <a:ext cx="380552" cy="39918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B6520BE-DEFA-6385-6EC7-BE580281DEF2}"/>
              </a:ext>
            </a:extLst>
          </p:cNvPr>
          <p:cNvSpPr txBox="1"/>
          <p:nvPr/>
        </p:nvSpPr>
        <p:spPr>
          <a:xfrm>
            <a:off x="5929434" y="6059566"/>
            <a:ext cx="1325265" cy="263791"/>
          </a:xfrm>
          <a:prstGeom prst="rect">
            <a:avLst/>
          </a:prstGeom>
          <a:noFill/>
        </p:spPr>
        <p:txBody>
          <a:bodyPr vert="horz" wrap="square" lIns="90000" tIns="46800" rIns="90000" bIns="46800" rtlCol="0" anchor="ctr">
            <a:spAutoFit/>
          </a:bodyPr>
          <a:lstStyle/>
          <a:p>
            <a:pPr algn="ctr">
              <a:spcBef>
                <a:spcPct val="0"/>
              </a:spcBef>
            </a:pPr>
            <a:r>
              <a:rPr lang="en-US" sz="1100"/>
              <a:t>Power Platform</a:t>
            </a:r>
          </a:p>
        </p:txBody>
      </p:sp>
      <p:cxnSp>
        <p:nvCxnSpPr>
          <p:cNvPr id="29" name="Elbow Connector 43">
            <a:extLst>
              <a:ext uri="{FF2B5EF4-FFF2-40B4-BE49-F238E27FC236}">
                <a16:creationId xmlns:a16="http://schemas.microsoft.com/office/drawing/2014/main" id="{39BF52C8-F540-7048-5965-48F8D4DB782A}"/>
              </a:ext>
            </a:extLst>
          </p:cNvPr>
          <p:cNvCxnSpPr>
            <a:cxnSpLocks/>
            <a:stCxn id="4" idx="2"/>
            <a:endCxn id="21" idx="0"/>
          </p:cNvCxnSpPr>
          <p:nvPr/>
        </p:nvCxnSpPr>
        <p:spPr>
          <a:xfrm rot="5400000">
            <a:off x="5338284" y="4519903"/>
            <a:ext cx="1374338" cy="4458"/>
          </a:xfrm>
          <a:prstGeom prst="bentConnector3">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AA669BB-CA7A-487E-2586-06271CF47808}"/>
              </a:ext>
            </a:extLst>
          </p:cNvPr>
          <p:cNvSpPr/>
          <p:nvPr/>
        </p:nvSpPr>
        <p:spPr>
          <a:xfrm>
            <a:off x="8897699" y="3603536"/>
            <a:ext cx="3056569" cy="29422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pic>
        <p:nvPicPr>
          <p:cNvPr id="31" name="Picture 24" descr="Microsoft Copilot Studio Reviews - 2024">
            <a:extLst>
              <a:ext uri="{FF2B5EF4-FFF2-40B4-BE49-F238E27FC236}">
                <a16:creationId xmlns:a16="http://schemas.microsoft.com/office/drawing/2014/main" id="{2E362B72-724E-AC80-BDEE-20D607876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73388" y="3321425"/>
            <a:ext cx="505190" cy="50519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D45DE738-7000-51ED-04AF-E8A2229DA632}"/>
              </a:ext>
            </a:extLst>
          </p:cNvPr>
          <p:cNvSpPr txBox="1"/>
          <p:nvPr/>
        </p:nvSpPr>
        <p:spPr>
          <a:xfrm>
            <a:off x="8978182" y="3851680"/>
            <a:ext cx="2895601" cy="279180"/>
          </a:xfrm>
          <a:prstGeom prst="rect">
            <a:avLst/>
          </a:prstGeom>
          <a:noFill/>
        </p:spPr>
        <p:txBody>
          <a:bodyPr vert="horz" wrap="square" lIns="90000" tIns="46800" rIns="90000" bIns="46800" rtlCol="0" anchor="ctr">
            <a:spAutoFit/>
          </a:bodyPr>
          <a:lstStyle/>
          <a:p>
            <a:pPr algn="ctr">
              <a:spcBef>
                <a:spcPct val="0"/>
              </a:spcBef>
            </a:pPr>
            <a:r>
              <a:rPr lang="en-US" sz="1200"/>
              <a:t>Copilot Studio Features Leveraged</a:t>
            </a:r>
          </a:p>
        </p:txBody>
      </p:sp>
      <p:sp>
        <p:nvSpPr>
          <p:cNvPr id="33" name="TextBox 32">
            <a:extLst>
              <a:ext uri="{FF2B5EF4-FFF2-40B4-BE49-F238E27FC236}">
                <a16:creationId xmlns:a16="http://schemas.microsoft.com/office/drawing/2014/main" id="{02053C79-8539-65BE-6F42-F21F6406549C}"/>
              </a:ext>
            </a:extLst>
          </p:cNvPr>
          <p:cNvSpPr txBox="1"/>
          <p:nvPr/>
        </p:nvSpPr>
        <p:spPr>
          <a:xfrm>
            <a:off x="9058667" y="4284715"/>
            <a:ext cx="2895601" cy="2090830"/>
          </a:xfrm>
          <a:prstGeom prst="rect">
            <a:avLst/>
          </a:prstGeom>
          <a:noFill/>
        </p:spPr>
        <p:txBody>
          <a:bodyPr vert="horz" wrap="square" lIns="90000" tIns="46800" rIns="90000" bIns="46800" rtlCol="0" anchor="ctr">
            <a:spAutoFit/>
          </a:bodyPr>
          <a:lstStyle/>
          <a:p>
            <a:pPr marL="171450" indent="-171450">
              <a:lnSpc>
                <a:spcPct val="150000"/>
              </a:lnSpc>
              <a:spcBef>
                <a:spcPct val="0"/>
              </a:spcBef>
              <a:buFont typeface="Arial" panose="020B0604020202020204" pitchFamily="34" charset="0"/>
              <a:buChar char="•"/>
            </a:pPr>
            <a:r>
              <a:rPr lang="en-US" sz="1100"/>
              <a:t>Topics and Conversational Boosting</a:t>
            </a:r>
          </a:p>
          <a:p>
            <a:pPr marL="171450" indent="-171450">
              <a:lnSpc>
                <a:spcPct val="150000"/>
              </a:lnSpc>
              <a:spcBef>
                <a:spcPct val="0"/>
              </a:spcBef>
              <a:buFont typeface="Arial" panose="020B0604020202020204" pitchFamily="34" charset="0"/>
              <a:buChar char="•"/>
            </a:pPr>
            <a:r>
              <a:rPr lang="en-US" sz="1100"/>
              <a:t>Active Directory SSO</a:t>
            </a:r>
          </a:p>
          <a:p>
            <a:pPr marL="171450" indent="-171450">
              <a:lnSpc>
                <a:spcPct val="150000"/>
              </a:lnSpc>
              <a:spcBef>
                <a:spcPct val="0"/>
              </a:spcBef>
              <a:buFont typeface="Arial" panose="020B0604020202020204" pitchFamily="34" charset="0"/>
              <a:buChar char="•"/>
            </a:pPr>
            <a:r>
              <a:rPr lang="en-US" sz="1100"/>
              <a:t>Power Platform Flows</a:t>
            </a:r>
          </a:p>
          <a:p>
            <a:pPr marL="171450" indent="-171450">
              <a:lnSpc>
                <a:spcPct val="150000"/>
              </a:lnSpc>
              <a:spcBef>
                <a:spcPct val="0"/>
              </a:spcBef>
              <a:buFont typeface="Arial" panose="020B0604020202020204" pitchFamily="34" charset="0"/>
              <a:buChar char="•"/>
            </a:pPr>
            <a:r>
              <a:rPr lang="en-US" sz="1100"/>
              <a:t>Adaptive Cards</a:t>
            </a:r>
          </a:p>
          <a:p>
            <a:pPr marL="171450" indent="-171450">
              <a:lnSpc>
                <a:spcPct val="150000"/>
              </a:lnSpc>
              <a:spcBef>
                <a:spcPct val="0"/>
              </a:spcBef>
              <a:buFont typeface="Arial" panose="020B0604020202020204" pitchFamily="34" charset="0"/>
              <a:buChar char="•"/>
            </a:pPr>
            <a:r>
              <a:rPr lang="en-US" sz="1100"/>
              <a:t>Intelligent Authoring</a:t>
            </a:r>
          </a:p>
          <a:p>
            <a:pPr marL="171450" indent="-171450">
              <a:lnSpc>
                <a:spcPct val="150000"/>
              </a:lnSpc>
              <a:spcBef>
                <a:spcPct val="0"/>
              </a:spcBef>
              <a:buFont typeface="Arial" panose="020B0604020202020204" pitchFamily="34" charset="0"/>
              <a:buChar char="•"/>
            </a:pPr>
            <a:r>
              <a:rPr lang="en-US" sz="1100"/>
              <a:t>SharePoint File Level Permissions</a:t>
            </a:r>
          </a:p>
          <a:p>
            <a:pPr marL="171450" indent="-171450">
              <a:lnSpc>
                <a:spcPct val="150000"/>
              </a:lnSpc>
              <a:spcBef>
                <a:spcPct val="0"/>
              </a:spcBef>
              <a:buFont typeface="Arial" panose="020B0604020202020204" pitchFamily="34" charset="0"/>
              <a:buChar char="•"/>
            </a:pPr>
            <a:r>
              <a:rPr lang="en-US" sz="1100"/>
              <a:t>Graph API Integration</a:t>
            </a:r>
          </a:p>
          <a:p>
            <a:pPr marL="171450" indent="-171450">
              <a:lnSpc>
                <a:spcPct val="150000"/>
              </a:lnSpc>
              <a:spcBef>
                <a:spcPct val="0"/>
              </a:spcBef>
              <a:buFont typeface="Arial" panose="020B0604020202020204" pitchFamily="34" charset="0"/>
              <a:buChar char="•"/>
            </a:pPr>
            <a:r>
              <a:rPr lang="en-US" sz="1100"/>
              <a:t>Publishing to Channels</a:t>
            </a:r>
          </a:p>
        </p:txBody>
      </p:sp>
      <p:sp>
        <p:nvSpPr>
          <p:cNvPr id="34" name="Rectangle 33">
            <a:extLst>
              <a:ext uri="{FF2B5EF4-FFF2-40B4-BE49-F238E27FC236}">
                <a16:creationId xmlns:a16="http://schemas.microsoft.com/office/drawing/2014/main" id="{F327303A-90D6-476B-D3F1-69A4617E3DD5}"/>
              </a:ext>
            </a:extLst>
          </p:cNvPr>
          <p:cNvSpPr/>
          <p:nvPr/>
        </p:nvSpPr>
        <p:spPr>
          <a:xfrm>
            <a:off x="379114" y="2043231"/>
            <a:ext cx="3056569" cy="229771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35" name="TextBox 34">
            <a:extLst>
              <a:ext uri="{FF2B5EF4-FFF2-40B4-BE49-F238E27FC236}">
                <a16:creationId xmlns:a16="http://schemas.microsoft.com/office/drawing/2014/main" id="{D418FD2D-D936-74DA-5E4B-6A83C2B2D45F}"/>
              </a:ext>
            </a:extLst>
          </p:cNvPr>
          <p:cNvSpPr txBox="1"/>
          <p:nvPr/>
        </p:nvSpPr>
        <p:spPr>
          <a:xfrm>
            <a:off x="459597" y="2186275"/>
            <a:ext cx="2895601" cy="279180"/>
          </a:xfrm>
          <a:prstGeom prst="rect">
            <a:avLst/>
          </a:prstGeom>
          <a:noFill/>
        </p:spPr>
        <p:txBody>
          <a:bodyPr vert="horz" wrap="square" lIns="90000" tIns="46800" rIns="90000" bIns="46800" rtlCol="0" anchor="ctr">
            <a:spAutoFit/>
          </a:bodyPr>
          <a:lstStyle/>
          <a:p>
            <a:pPr algn="ctr">
              <a:spcBef>
                <a:spcPct val="0"/>
              </a:spcBef>
            </a:pPr>
            <a:r>
              <a:rPr lang="en-US" sz="1200"/>
              <a:t>Feature Demonstration</a:t>
            </a:r>
          </a:p>
        </p:txBody>
      </p:sp>
      <p:sp>
        <p:nvSpPr>
          <p:cNvPr id="36" name="TextBox 35">
            <a:extLst>
              <a:ext uri="{FF2B5EF4-FFF2-40B4-BE49-F238E27FC236}">
                <a16:creationId xmlns:a16="http://schemas.microsoft.com/office/drawing/2014/main" id="{9F0D232B-C22C-7ED5-9414-DFA670DB798C}"/>
              </a:ext>
            </a:extLst>
          </p:cNvPr>
          <p:cNvSpPr txBox="1"/>
          <p:nvPr/>
        </p:nvSpPr>
        <p:spPr>
          <a:xfrm>
            <a:off x="517786" y="2572454"/>
            <a:ext cx="2895601" cy="1582998"/>
          </a:xfrm>
          <a:prstGeom prst="rect">
            <a:avLst/>
          </a:prstGeom>
          <a:noFill/>
        </p:spPr>
        <p:txBody>
          <a:bodyPr vert="horz" wrap="square" lIns="90000" tIns="46800" rIns="90000" bIns="46800" rtlCol="0" anchor="ctr">
            <a:spAutoFit/>
          </a:bodyPr>
          <a:lstStyle/>
          <a:p>
            <a:pPr marL="171450" indent="-171450">
              <a:lnSpc>
                <a:spcPct val="150000"/>
              </a:lnSpc>
              <a:spcBef>
                <a:spcPct val="0"/>
              </a:spcBef>
              <a:buFont typeface="Arial" panose="020B0604020202020204" pitchFamily="34" charset="0"/>
              <a:buChar char="•"/>
            </a:pPr>
            <a:r>
              <a:rPr lang="en-US" sz="1100" dirty="0"/>
              <a:t>Gen Answers on External Site</a:t>
            </a:r>
          </a:p>
          <a:p>
            <a:pPr marL="171450" indent="-171450">
              <a:lnSpc>
                <a:spcPct val="150000"/>
              </a:lnSpc>
              <a:spcBef>
                <a:spcPct val="0"/>
              </a:spcBef>
              <a:buFont typeface="Arial" panose="020B0604020202020204" pitchFamily="34" charset="0"/>
              <a:buChar char="•"/>
            </a:pPr>
            <a:r>
              <a:rPr lang="en-US" sz="1100" dirty="0"/>
              <a:t>Gen Answers on SharePoint Docs</a:t>
            </a:r>
          </a:p>
          <a:p>
            <a:pPr marL="171450" indent="-171450">
              <a:lnSpc>
                <a:spcPct val="150000"/>
              </a:lnSpc>
              <a:spcBef>
                <a:spcPct val="0"/>
              </a:spcBef>
              <a:buFont typeface="Arial" panose="020B0604020202020204" pitchFamily="34" charset="0"/>
              <a:buChar char="•"/>
            </a:pPr>
            <a:r>
              <a:rPr lang="en-US" sz="1100" dirty="0"/>
              <a:t>Copilot Suggestions</a:t>
            </a:r>
          </a:p>
          <a:p>
            <a:pPr marL="171450" indent="-171450">
              <a:lnSpc>
                <a:spcPct val="150000"/>
              </a:lnSpc>
              <a:spcBef>
                <a:spcPct val="0"/>
              </a:spcBef>
              <a:buFont typeface="Arial" panose="020B0604020202020204" pitchFamily="34" charset="0"/>
              <a:buChar char="•"/>
            </a:pPr>
            <a:r>
              <a:rPr lang="en-US" sz="1100" dirty="0"/>
              <a:t>Teams Integration</a:t>
            </a:r>
          </a:p>
          <a:p>
            <a:pPr marL="171450" indent="-171450">
              <a:lnSpc>
                <a:spcPct val="150000"/>
              </a:lnSpc>
              <a:spcBef>
                <a:spcPct val="0"/>
              </a:spcBef>
              <a:buFont typeface="Arial" panose="020B0604020202020204" pitchFamily="34" charset="0"/>
              <a:buChar char="•"/>
            </a:pPr>
            <a:r>
              <a:rPr lang="en-US" sz="1100" dirty="0"/>
              <a:t>Ability to Start Conversation with SPOC / Channel in Teams</a:t>
            </a:r>
          </a:p>
        </p:txBody>
      </p:sp>
      <p:pic>
        <p:nvPicPr>
          <p:cNvPr id="37" name="Picture 4">
            <a:extLst>
              <a:ext uri="{FF2B5EF4-FFF2-40B4-BE49-F238E27FC236}">
                <a16:creationId xmlns:a16="http://schemas.microsoft.com/office/drawing/2014/main" id="{90026300-B6C1-6611-DA2E-988154D5D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351" y="1663150"/>
            <a:ext cx="622739" cy="622739"/>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0D9DC049-BF8F-84E2-03AF-E87CB4F8505D}"/>
              </a:ext>
            </a:extLst>
          </p:cNvPr>
          <p:cNvCxnSpPr>
            <a:stCxn id="4" idx="1"/>
          </p:cNvCxnSpPr>
          <p:nvPr/>
        </p:nvCxnSpPr>
        <p:spPr>
          <a:xfrm flipH="1">
            <a:off x="3516166" y="3523594"/>
            <a:ext cx="2200146" cy="83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F0392BE-4111-5E03-0F9E-83C766337213}"/>
              </a:ext>
            </a:extLst>
          </p:cNvPr>
          <p:cNvCxnSpPr>
            <a:cxnSpLocks/>
            <a:endCxn id="30" idx="1"/>
          </p:cNvCxnSpPr>
          <p:nvPr/>
        </p:nvCxnSpPr>
        <p:spPr>
          <a:xfrm>
            <a:off x="6282696" y="3676164"/>
            <a:ext cx="2615003" cy="139847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3118AEF-E0AD-73EE-AD21-5E0C95CE68F7}"/>
              </a:ext>
            </a:extLst>
          </p:cNvPr>
          <p:cNvCxnSpPr>
            <a:cxnSpLocks/>
          </p:cNvCxnSpPr>
          <p:nvPr/>
        </p:nvCxnSpPr>
        <p:spPr>
          <a:xfrm flipV="1">
            <a:off x="6220767" y="2125839"/>
            <a:ext cx="2704565" cy="123811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22" descr="Microsoft, office, office 365, teams icon - Free download">
            <a:extLst>
              <a:ext uri="{FF2B5EF4-FFF2-40B4-BE49-F238E27FC236}">
                <a16:creationId xmlns:a16="http://schemas.microsoft.com/office/drawing/2014/main" id="{59F5FB70-6A1E-72A8-7FA9-C8985E48E0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8659" y="5614262"/>
            <a:ext cx="400145" cy="40014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A43DAB3B-5344-4D6C-DA57-32B8754D2AB7}"/>
              </a:ext>
            </a:extLst>
          </p:cNvPr>
          <p:cNvSpPr txBox="1"/>
          <p:nvPr/>
        </p:nvSpPr>
        <p:spPr>
          <a:xfrm>
            <a:off x="7273355" y="6033758"/>
            <a:ext cx="890752" cy="263791"/>
          </a:xfrm>
          <a:prstGeom prst="rect">
            <a:avLst/>
          </a:prstGeom>
          <a:noFill/>
        </p:spPr>
        <p:txBody>
          <a:bodyPr vert="horz" wrap="square" lIns="90000" tIns="46800" rIns="90000" bIns="46800" rtlCol="0" anchor="ctr">
            <a:spAutoFit/>
          </a:bodyPr>
          <a:lstStyle/>
          <a:p>
            <a:pPr algn="ctr">
              <a:spcBef>
                <a:spcPct val="0"/>
              </a:spcBef>
            </a:pPr>
            <a:r>
              <a:rPr lang="en-US" sz="1100"/>
              <a:t>MS Teams</a:t>
            </a:r>
          </a:p>
        </p:txBody>
      </p:sp>
      <p:pic>
        <p:nvPicPr>
          <p:cNvPr id="43" name="Picture 20" descr="Website - Free web icons">
            <a:extLst>
              <a:ext uri="{FF2B5EF4-FFF2-40B4-BE49-F238E27FC236}">
                <a16:creationId xmlns:a16="http://schemas.microsoft.com/office/drawing/2014/main" id="{67E67DE6-1D4F-9994-2074-C5464CD4E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3441" y="1364724"/>
            <a:ext cx="481233" cy="481233"/>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83E0F92F-E1E0-21EE-EA67-13558094C5F0}"/>
              </a:ext>
            </a:extLst>
          </p:cNvPr>
          <p:cNvSpPr txBox="1"/>
          <p:nvPr/>
        </p:nvSpPr>
        <p:spPr>
          <a:xfrm>
            <a:off x="6643165" y="1806967"/>
            <a:ext cx="890752" cy="263791"/>
          </a:xfrm>
          <a:prstGeom prst="rect">
            <a:avLst/>
          </a:prstGeom>
          <a:noFill/>
        </p:spPr>
        <p:txBody>
          <a:bodyPr vert="horz" wrap="square" lIns="90000" tIns="46800" rIns="90000" bIns="46800" rtlCol="0" anchor="ctr">
            <a:spAutoFit/>
          </a:bodyPr>
          <a:lstStyle/>
          <a:p>
            <a:pPr algn="ctr">
              <a:spcBef>
                <a:spcPct val="0"/>
              </a:spcBef>
            </a:pPr>
            <a:r>
              <a:rPr lang="en-US" sz="1100"/>
              <a:t>MS Teams</a:t>
            </a:r>
          </a:p>
        </p:txBody>
      </p:sp>
    </p:spTree>
    <p:extLst>
      <p:ext uri="{BB962C8B-B14F-4D97-AF65-F5344CB8AC3E}">
        <p14:creationId xmlns:p14="http://schemas.microsoft.com/office/powerpoint/2010/main" val="342570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CA629-A5B2-B49F-AFAB-21121C849B7A}"/>
              </a:ext>
            </a:extLst>
          </p:cNvPr>
          <p:cNvSpPr>
            <a:spLocks noGrp="1"/>
          </p:cNvSpPr>
          <p:nvPr>
            <p:ph type="title"/>
          </p:nvPr>
        </p:nvSpPr>
        <p:spPr>
          <a:xfrm>
            <a:off x="414971" y="260351"/>
            <a:ext cx="11008413" cy="504354"/>
          </a:xfrm>
        </p:spPr>
        <p:txBody>
          <a:bodyPr/>
          <a:lstStyle/>
          <a:p>
            <a:r>
              <a:rPr lang="en-US" dirty="0"/>
              <a:t>Option 2: Sync SharePoint Files using Power Automate Flow</a:t>
            </a:r>
            <a:endParaRPr lang="en-IN" dirty="0"/>
          </a:p>
        </p:txBody>
      </p:sp>
      <p:pic>
        <p:nvPicPr>
          <p:cNvPr id="2049" name="Picture 1">
            <a:extLst>
              <a:ext uri="{FF2B5EF4-FFF2-40B4-BE49-F238E27FC236}">
                <a16:creationId xmlns:a16="http://schemas.microsoft.com/office/drawing/2014/main" id="{541B0DF5-CEB5-BFA5-F3D9-D047CBDA0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648" y="908720"/>
            <a:ext cx="5927528" cy="557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15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5C7B-719C-4FF4-EFCB-1E0483DF4B47}"/>
              </a:ext>
            </a:extLst>
          </p:cNvPr>
          <p:cNvSpPr>
            <a:spLocks noGrp="1"/>
          </p:cNvSpPr>
          <p:nvPr>
            <p:ph type="title"/>
          </p:nvPr>
        </p:nvSpPr>
        <p:spPr>
          <a:xfrm>
            <a:off x="407368" y="276955"/>
            <a:ext cx="11008413" cy="503833"/>
          </a:xfrm>
        </p:spPr>
        <p:txBody>
          <a:bodyPr/>
          <a:lstStyle/>
          <a:p>
            <a:r>
              <a:rPr lang="en-US" dirty="0"/>
              <a:t>Option 3: Sync SharePoint Files with ADF (Event Trigger)</a:t>
            </a:r>
            <a:endParaRPr lang="en-IN" dirty="0"/>
          </a:p>
        </p:txBody>
      </p:sp>
      <p:pic>
        <p:nvPicPr>
          <p:cNvPr id="4" name="Picture 3">
            <a:extLst>
              <a:ext uri="{FF2B5EF4-FFF2-40B4-BE49-F238E27FC236}">
                <a16:creationId xmlns:a16="http://schemas.microsoft.com/office/drawing/2014/main" id="{4B74BC98-7FE3-D6DE-C20C-DDE9CB52F100}"/>
              </a:ext>
            </a:extLst>
          </p:cNvPr>
          <p:cNvPicPr>
            <a:picLocks noChangeAspect="1"/>
          </p:cNvPicPr>
          <p:nvPr/>
        </p:nvPicPr>
        <p:blipFill>
          <a:blip r:embed="rId2"/>
          <a:stretch>
            <a:fillRect/>
          </a:stretch>
        </p:blipFill>
        <p:spPr>
          <a:xfrm>
            <a:off x="1415480" y="908720"/>
            <a:ext cx="8856984" cy="5802430"/>
          </a:xfrm>
          <a:prstGeom prst="rect">
            <a:avLst/>
          </a:prstGeom>
          <a:ln>
            <a:noFill/>
          </a:ln>
          <a:effectLst>
            <a:softEdge rad="112500"/>
          </a:effectLst>
        </p:spPr>
      </p:pic>
    </p:spTree>
    <p:extLst>
      <p:ext uri="{BB962C8B-B14F-4D97-AF65-F5344CB8AC3E}">
        <p14:creationId xmlns:p14="http://schemas.microsoft.com/office/powerpoint/2010/main" val="287115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D66BB-B3A0-A8CC-F75B-030313DA3D50}"/>
              </a:ext>
            </a:extLst>
          </p:cNvPr>
          <p:cNvSpPr>
            <a:spLocks noGrp="1"/>
          </p:cNvSpPr>
          <p:nvPr>
            <p:ph type="title"/>
          </p:nvPr>
        </p:nvSpPr>
        <p:spPr>
          <a:xfrm>
            <a:off x="414971" y="260351"/>
            <a:ext cx="11008413" cy="504354"/>
          </a:xfrm>
        </p:spPr>
        <p:txBody>
          <a:bodyPr/>
          <a:lstStyle/>
          <a:p>
            <a:r>
              <a:rPr lang="en-US" sz="2400" dirty="0"/>
              <a:t>Split Files using Power Automate Flow – Instant Trigger</a:t>
            </a:r>
            <a:endParaRPr lang="en-IN" sz="2400" dirty="0"/>
          </a:p>
        </p:txBody>
      </p:sp>
      <p:pic>
        <p:nvPicPr>
          <p:cNvPr id="1026" name="Picture 2">
            <a:extLst>
              <a:ext uri="{FF2B5EF4-FFF2-40B4-BE49-F238E27FC236}">
                <a16:creationId xmlns:a16="http://schemas.microsoft.com/office/drawing/2014/main" id="{42A77607-88C7-BDEE-6BEE-79D220577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2217089"/>
            <a:ext cx="8261324" cy="6095065"/>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Shape 2">
            <a:extLst>
              <a:ext uri="{FF2B5EF4-FFF2-40B4-BE49-F238E27FC236}">
                <a16:creationId xmlns:a16="http://schemas.microsoft.com/office/drawing/2014/main" id="{F86F1252-4450-B177-0C81-AC7E16DADA53}"/>
              </a:ext>
            </a:extLst>
          </p:cNvPr>
          <p:cNvSpPr/>
          <p:nvPr/>
        </p:nvSpPr>
        <p:spPr>
          <a:xfrm>
            <a:off x="606653" y="980728"/>
            <a:ext cx="10808099" cy="1020338"/>
          </a:xfrm>
          <a:custGeom>
            <a:avLst/>
            <a:gdLst>
              <a:gd name="connsiteX0" fmla="*/ 0 w 11017250"/>
              <a:gd name="connsiteY0" fmla="*/ 0 h 608062"/>
              <a:gd name="connsiteX1" fmla="*/ 11017250 w 11017250"/>
              <a:gd name="connsiteY1" fmla="*/ 0 h 608062"/>
              <a:gd name="connsiteX2" fmla="*/ 11017250 w 11017250"/>
              <a:gd name="connsiteY2" fmla="*/ 608062 h 608062"/>
              <a:gd name="connsiteX3" fmla="*/ 0 w 11017250"/>
              <a:gd name="connsiteY3" fmla="*/ 608062 h 608062"/>
              <a:gd name="connsiteX4" fmla="*/ 0 w 11017250"/>
              <a:gd name="connsiteY4" fmla="*/ 0 h 608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7250" h="608062">
                <a:moveTo>
                  <a:pt x="0" y="0"/>
                </a:moveTo>
                <a:lnTo>
                  <a:pt x="11017250" y="0"/>
                </a:lnTo>
                <a:lnTo>
                  <a:pt x="11017250" y="608062"/>
                </a:lnTo>
                <a:lnTo>
                  <a:pt x="0" y="608062"/>
                </a:lnTo>
                <a:lnTo>
                  <a:pt x="0" y="0"/>
                </a:lnTo>
                <a:close/>
              </a:path>
            </a:pathLst>
          </a:custGeom>
          <a:solidFill>
            <a:schemeClr val="bg1"/>
          </a:solidFill>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798" tIns="22860" rIns="128016" bIns="22860" numCol="1" spcCol="1270" anchor="t" anchorCtr="0">
            <a:noAutofit/>
          </a:bodyPr>
          <a:lstStyle>
            <a:defPPr>
              <a:defRPr lang="pt-PT"/>
            </a:defPPr>
            <a:lvl1pPr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1pPr>
            <a:lvl2pPr marL="4572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2pPr>
            <a:lvl3pPr marL="9144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3pPr>
            <a:lvl4pPr marL="13716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4pPr>
            <a:lvl5pPr marL="18288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5pPr>
            <a:lvl6pPr marL="2286000" algn="l" defTabSz="914400" rtl="0" eaLnBrk="1" latinLnBrk="0" hangingPunct="1">
              <a:defRPr kern="1200">
                <a:solidFill>
                  <a:schemeClr val="tx1">
                    <a:hueOff val="0"/>
                    <a:satOff val="0"/>
                    <a:lumOff val="0"/>
                    <a:alphaOff val="0"/>
                  </a:schemeClr>
                </a:solidFill>
                <a:latin typeface="+mn-lt"/>
                <a:ea typeface="+mn-ea"/>
                <a:cs typeface="+mn-cs"/>
              </a:defRPr>
            </a:lvl6pPr>
            <a:lvl7pPr marL="2743200" algn="l" defTabSz="914400" rtl="0" eaLnBrk="1" latinLnBrk="0" hangingPunct="1">
              <a:defRPr kern="1200">
                <a:solidFill>
                  <a:schemeClr val="tx1">
                    <a:hueOff val="0"/>
                    <a:satOff val="0"/>
                    <a:lumOff val="0"/>
                    <a:alphaOff val="0"/>
                  </a:schemeClr>
                </a:solidFill>
                <a:latin typeface="+mn-lt"/>
                <a:ea typeface="+mn-ea"/>
                <a:cs typeface="+mn-cs"/>
              </a:defRPr>
            </a:lvl7pPr>
            <a:lvl8pPr marL="3200400" algn="l" defTabSz="914400" rtl="0" eaLnBrk="1" latinLnBrk="0" hangingPunct="1">
              <a:defRPr kern="1200">
                <a:solidFill>
                  <a:schemeClr val="tx1">
                    <a:hueOff val="0"/>
                    <a:satOff val="0"/>
                    <a:lumOff val="0"/>
                    <a:alphaOff val="0"/>
                  </a:schemeClr>
                </a:solidFill>
                <a:latin typeface="+mn-lt"/>
                <a:ea typeface="+mn-ea"/>
                <a:cs typeface="+mn-cs"/>
              </a:defRPr>
            </a:lvl8pPr>
            <a:lvl9pPr marL="3657600" algn="l" defTabSz="914400" rtl="0" eaLnBrk="1" latinLnBrk="0" hangingPunct="1">
              <a:defRPr kern="1200">
                <a:solidFill>
                  <a:schemeClr val="tx1">
                    <a:hueOff val="0"/>
                    <a:satOff val="0"/>
                    <a:lumOff val="0"/>
                    <a:alphaOff val="0"/>
                  </a:schemeClr>
                </a:solidFill>
                <a:latin typeface="+mn-lt"/>
                <a:ea typeface="+mn-ea"/>
                <a:cs typeface="+mn-cs"/>
              </a:defRPr>
            </a:lvl9pPr>
          </a:lstStyle>
          <a:p>
            <a:pPr marL="171450" lvl="1" indent="-171450" algn="l" defTabSz="800100">
              <a:lnSpc>
                <a:spcPct val="90000"/>
              </a:lnSpc>
              <a:spcBef>
                <a:spcPct val="0"/>
              </a:spcBef>
              <a:spcAft>
                <a:spcPct val="20000"/>
              </a:spcAft>
              <a:buChar char="•"/>
            </a:pPr>
            <a:r>
              <a:rPr lang="en-US" sz="1200" kern="1200" dirty="0"/>
              <a:t>Power Automate Flow call Azure function to split PDF files based on Size up to 3 MB when File is created or updated in SharePoint. </a:t>
            </a:r>
          </a:p>
          <a:p>
            <a:pPr marL="171450" lvl="1" indent="-171450" algn="l" defTabSz="800100">
              <a:lnSpc>
                <a:spcPct val="90000"/>
              </a:lnSpc>
              <a:spcBef>
                <a:spcPct val="0"/>
              </a:spcBef>
              <a:spcAft>
                <a:spcPct val="20000"/>
              </a:spcAft>
              <a:buChar char="•"/>
            </a:pPr>
            <a:r>
              <a:rPr lang="en-US" sz="1200" kern="1200" dirty="0"/>
              <a:t>Azure Function will split PDF files based on size up to 3 MB.</a:t>
            </a:r>
          </a:p>
          <a:p>
            <a:pPr marL="171450" lvl="1" indent="-171450" algn="l" defTabSz="800100">
              <a:lnSpc>
                <a:spcPct val="90000"/>
              </a:lnSpc>
              <a:spcBef>
                <a:spcPct val="0"/>
              </a:spcBef>
              <a:spcAft>
                <a:spcPct val="20000"/>
              </a:spcAft>
              <a:buChar char="•"/>
            </a:pPr>
            <a:r>
              <a:rPr lang="en-US" sz="1200" kern="1200" dirty="0"/>
              <a:t>Azure function and Power Automate cost will be involved.</a:t>
            </a:r>
          </a:p>
          <a:p>
            <a:pPr marL="171450" lvl="1" indent="-171450" algn="l" defTabSz="800100">
              <a:lnSpc>
                <a:spcPct val="90000"/>
              </a:lnSpc>
              <a:spcBef>
                <a:spcPct val="0"/>
              </a:spcBef>
              <a:spcAft>
                <a:spcPct val="20000"/>
              </a:spcAft>
              <a:buChar char="•"/>
            </a:pPr>
            <a:r>
              <a:rPr lang="en-US" sz="1200" dirty="0"/>
              <a:t>Consider upload PDF chunks to SharePoint directly from Azure function for better performance.</a:t>
            </a:r>
          </a:p>
          <a:p>
            <a:pPr marL="171450" lvl="1" indent="-171450" algn="l" defTabSz="800100">
              <a:lnSpc>
                <a:spcPct val="90000"/>
              </a:lnSpc>
              <a:spcBef>
                <a:spcPct val="0"/>
              </a:spcBef>
              <a:spcAft>
                <a:spcPct val="20000"/>
              </a:spcAft>
              <a:buChar char="•"/>
            </a:pPr>
            <a:r>
              <a:rPr lang="en-US" sz="1200" kern="1200" dirty="0"/>
              <a:t>If upload </a:t>
            </a:r>
            <a:r>
              <a:rPr lang="en-US" sz="1200" dirty="0"/>
              <a:t>PDF chunks in SharePoint from Power Automate flow, PDF chunks are uploaded with user context.</a:t>
            </a:r>
            <a:endParaRPr lang="en-US" sz="1200" kern="1200" dirty="0"/>
          </a:p>
          <a:p>
            <a:pPr marL="0" lvl="1" algn="l" defTabSz="800100">
              <a:lnSpc>
                <a:spcPct val="90000"/>
              </a:lnSpc>
              <a:spcBef>
                <a:spcPct val="0"/>
              </a:spcBef>
              <a:spcAft>
                <a:spcPct val="20000"/>
              </a:spcAft>
            </a:pPr>
            <a:endParaRPr lang="en-US" sz="1400" kern="1200" dirty="0"/>
          </a:p>
        </p:txBody>
      </p:sp>
    </p:spTree>
    <p:extLst>
      <p:ext uri="{BB962C8B-B14F-4D97-AF65-F5344CB8AC3E}">
        <p14:creationId xmlns:p14="http://schemas.microsoft.com/office/powerpoint/2010/main" val="245771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D66BB-B3A0-A8CC-F75B-030313DA3D50}"/>
              </a:ext>
            </a:extLst>
          </p:cNvPr>
          <p:cNvSpPr>
            <a:spLocks noGrp="1"/>
          </p:cNvSpPr>
          <p:nvPr>
            <p:ph type="title"/>
          </p:nvPr>
        </p:nvSpPr>
        <p:spPr>
          <a:xfrm>
            <a:off x="414971" y="260351"/>
            <a:ext cx="11008413" cy="504354"/>
          </a:xfrm>
        </p:spPr>
        <p:txBody>
          <a:bodyPr/>
          <a:lstStyle/>
          <a:p>
            <a:r>
              <a:rPr lang="en-US" sz="2400" dirty="0"/>
              <a:t>Split Files using Azure Function – Timer Trigger</a:t>
            </a:r>
            <a:endParaRPr lang="en-IN" sz="2400" dirty="0"/>
          </a:p>
        </p:txBody>
      </p:sp>
      <p:sp>
        <p:nvSpPr>
          <p:cNvPr id="3" name="Freeform: Shape 2">
            <a:extLst>
              <a:ext uri="{FF2B5EF4-FFF2-40B4-BE49-F238E27FC236}">
                <a16:creationId xmlns:a16="http://schemas.microsoft.com/office/drawing/2014/main" id="{F86F1252-4450-B177-0C81-AC7E16DADA53}"/>
              </a:ext>
            </a:extLst>
          </p:cNvPr>
          <p:cNvSpPr/>
          <p:nvPr/>
        </p:nvSpPr>
        <p:spPr>
          <a:xfrm>
            <a:off x="515127" y="980728"/>
            <a:ext cx="10808099" cy="1020338"/>
          </a:xfrm>
          <a:custGeom>
            <a:avLst/>
            <a:gdLst>
              <a:gd name="connsiteX0" fmla="*/ 0 w 11017250"/>
              <a:gd name="connsiteY0" fmla="*/ 0 h 608062"/>
              <a:gd name="connsiteX1" fmla="*/ 11017250 w 11017250"/>
              <a:gd name="connsiteY1" fmla="*/ 0 h 608062"/>
              <a:gd name="connsiteX2" fmla="*/ 11017250 w 11017250"/>
              <a:gd name="connsiteY2" fmla="*/ 608062 h 608062"/>
              <a:gd name="connsiteX3" fmla="*/ 0 w 11017250"/>
              <a:gd name="connsiteY3" fmla="*/ 608062 h 608062"/>
              <a:gd name="connsiteX4" fmla="*/ 0 w 11017250"/>
              <a:gd name="connsiteY4" fmla="*/ 0 h 608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7250" h="608062">
                <a:moveTo>
                  <a:pt x="0" y="0"/>
                </a:moveTo>
                <a:lnTo>
                  <a:pt x="11017250" y="0"/>
                </a:lnTo>
                <a:lnTo>
                  <a:pt x="11017250" y="608062"/>
                </a:lnTo>
                <a:lnTo>
                  <a:pt x="0" y="608062"/>
                </a:lnTo>
                <a:lnTo>
                  <a:pt x="0" y="0"/>
                </a:lnTo>
                <a:close/>
              </a:path>
            </a:pathLst>
          </a:custGeom>
          <a:solidFill>
            <a:schemeClr val="bg1"/>
          </a:solidFill>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798" tIns="22860" rIns="128016" bIns="22860" numCol="1" spcCol="1270" anchor="t" anchorCtr="0">
            <a:noAutofit/>
          </a:bodyPr>
          <a:lstStyle>
            <a:defPPr>
              <a:defRPr lang="pt-PT"/>
            </a:defPPr>
            <a:lvl1pPr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1pPr>
            <a:lvl2pPr marL="4572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2pPr>
            <a:lvl3pPr marL="9144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3pPr>
            <a:lvl4pPr marL="13716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4pPr>
            <a:lvl5pPr marL="18288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5pPr>
            <a:lvl6pPr marL="2286000" algn="l" defTabSz="914400" rtl="0" eaLnBrk="1" latinLnBrk="0" hangingPunct="1">
              <a:defRPr kern="1200">
                <a:solidFill>
                  <a:schemeClr val="tx1">
                    <a:hueOff val="0"/>
                    <a:satOff val="0"/>
                    <a:lumOff val="0"/>
                    <a:alphaOff val="0"/>
                  </a:schemeClr>
                </a:solidFill>
                <a:latin typeface="+mn-lt"/>
                <a:ea typeface="+mn-ea"/>
                <a:cs typeface="+mn-cs"/>
              </a:defRPr>
            </a:lvl6pPr>
            <a:lvl7pPr marL="2743200" algn="l" defTabSz="914400" rtl="0" eaLnBrk="1" latinLnBrk="0" hangingPunct="1">
              <a:defRPr kern="1200">
                <a:solidFill>
                  <a:schemeClr val="tx1">
                    <a:hueOff val="0"/>
                    <a:satOff val="0"/>
                    <a:lumOff val="0"/>
                    <a:alphaOff val="0"/>
                  </a:schemeClr>
                </a:solidFill>
                <a:latin typeface="+mn-lt"/>
                <a:ea typeface="+mn-ea"/>
                <a:cs typeface="+mn-cs"/>
              </a:defRPr>
            </a:lvl7pPr>
            <a:lvl8pPr marL="3200400" algn="l" defTabSz="914400" rtl="0" eaLnBrk="1" latinLnBrk="0" hangingPunct="1">
              <a:defRPr kern="1200">
                <a:solidFill>
                  <a:schemeClr val="tx1">
                    <a:hueOff val="0"/>
                    <a:satOff val="0"/>
                    <a:lumOff val="0"/>
                    <a:alphaOff val="0"/>
                  </a:schemeClr>
                </a:solidFill>
                <a:latin typeface="+mn-lt"/>
                <a:ea typeface="+mn-ea"/>
                <a:cs typeface="+mn-cs"/>
              </a:defRPr>
            </a:lvl8pPr>
            <a:lvl9pPr marL="3657600" algn="l" defTabSz="914400" rtl="0" eaLnBrk="1" latinLnBrk="0" hangingPunct="1">
              <a:defRPr kern="1200">
                <a:solidFill>
                  <a:schemeClr val="tx1">
                    <a:hueOff val="0"/>
                    <a:satOff val="0"/>
                    <a:lumOff val="0"/>
                    <a:alphaOff val="0"/>
                  </a:schemeClr>
                </a:solidFill>
                <a:latin typeface="+mn-lt"/>
                <a:ea typeface="+mn-ea"/>
                <a:cs typeface="+mn-cs"/>
              </a:defRPr>
            </a:lvl9pPr>
          </a:lstStyle>
          <a:p>
            <a:pPr algn="l" rtl="0" fontAlgn="base">
              <a:buFont typeface="Arial" panose="020B0604020202020204" pitchFamily="34" charset="0"/>
              <a:buChar char="•"/>
            </a:pPr>
            <a:r>
              <a:rPr lang="en-US" sz="1200" dirty="0"/>
              <a:t> Trigger Azure Function to split Large PDF files with Timer Trigger​</a:t>
            </a:r>
          </a:p>
          <a:p>
            <a:pPr algn="l" rtl="0" fontAlgn="base">
              <a:buFont typeface="Arial" panose="020B0604020202020204" pitchFamily="34" charset="0"/>
              <a:buChar char="•"/>
            </a:pPr>
            <a:r>
              <a:rPr lang="en-US" sz="1200" dirty="0"/>
              <a:t> Azure Function will split PDF files based on size up to 3 MB and upload files to SharePoint​</a:t>
            </a:r>
          </a:p>
          <a:p>
            <a:pPr algn="l" rtl="0" fontAlgn="base">
              <a:buFont typeface="Arial" panose="020B0604020202020204" pitchFamily="34" charset="0"/>
              <a:buChar char="•"/>
            </a:pPr>
            <a:r>
              <a:rPr lang="en-US" sz="1200" dirty="0"/>
              <a:t> Azure function and Power Automate cost will be involved.​</a:t>
            </a:r>
          </a:p>
          <a:p>
            <a:pPr algn="l" rtl="0" fontAlgn="base">
              <a:buFont typeface="Arial" panose="020B0604020202020204" pitchFamily="34" charset="0"/>
              <a:buChar char="•"/>
            </a:pPr>
            <a:r>
              <a:rPr lang="en-US" sz="1200" dirty="0"/>
              <a:t> Consider upload PDF chunks to SharePoint directly from Azure function for better performance.​</a:t>
            </a:r>
          </a:p>
          <a:p>
            <a:pPr algn="l" rtl="0" fontAlgn="base">
              <a:buFont typeface="Arial" panose="020B0604020202020204" pitchFamily="34" charset="0"/>
              <a:buChar char="•"/>
            </a:pPr>
            <a:r>
              <a:rPr lang="en-US" sz="1200" dirty="0"/>
              <a:t> Files are upload using Service account context. File level permissions </a:t>
            </a:r>
            <a:r>
              <a:rPr lang="en-US" sz="1200"/>
              <a:t>are removed.</a:t>
            </a:r>
            <a:endParaRPr lang="en-US" sz="1200" dirty="0"/>
          </a:p>
          <a:p>
            <a:pPr marL="0" lvl="1" algn="l" defTabSz="800100">
              <a:lnSpc>
                <a:spcPct val="90000"/>
              </a:lnSpc>
              <a:spcBef>
                <a:spcPct val="0"/>
              </a:spcBef>
              <a:spcAft>
                <a:spcPct val="20000"/>
              </a:spcAft>
            </a:pPr>
            <a:endParaRPr lang="en-US" sz="1200" kern="1200" dirty="0"/>
          </a:p>
        </p:txBody>
      </p:sp>
      <p:pic>
        <p:nvPicPr>
          <p:cNvPr id="3074" name="Picture 2">
            <a:extLst>
              <a:ext uri="{FF2B5EF4-FFF2-40B4-BE49-F238E27FC236}">
                <a16:creationId xmlns:a16="http://schemas.microsoft.com/office/drawing/2014/main" id="{A103FF24-17EA-A14E-C465-7F7ACE0C9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752" y="2017586"/>
            <a:ext cx="2952328" cy="7489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9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D66BB-B3A0-A8CC-F75B-030313DA3D50}"/>
              </a:ext>
            </a:extLst>
          </p:cNvPr>
          <p:cNvSpPr>
            <a:spLocks noGrp="1"/>
          </p:cNvSpPr>
          <p:nvPr>
            <p:ph type="title"/>
          </p:nvPr>
        </p:nvSpPr>
        <p:spPr>
          <a:xfrm>
            <a:off x="414971" y="260351"/>
            <a:ext cx="11008413" cy="504354"/>
          </a:xfrm>
        </p:spPr>
        <p:txBody>
          <a:bodyPr/>
          <a:lstStyle/>
          <a:p>
            <a:r>
              <a:rPr lang="en-US" sz="2400" dirty="0"/>
              <a:t>Split</a:t>
            </a:r>
            <a:r>
              <a:rPr lang="en-US" sz="1800" b="0" i="0" u="none" strike="noStrike" dirty="0">
                <a:effectLst/>
                <a:latin typeface="Verdana" panose="020B0604030504040204" pitchFamily="34" charset="0"/>
              </a:rPr>
              <a:t> </a:t>
            </a:r>
            <a:r>
              <a:rPr lang="en-US" sz="2400" dirty="0"/>
              <a:t>PDF files using .NET library and Sync Files using OneDrive​</a:t>
            </a:r>
            <a:endParaRPr lang="en-IN" sz="2400" dirty="0"/>
          </a:p>
        </p:txBody>
      </p:sp>
      <p:sp>
        <p:nvSpPr>
          <p:cNvPr id="3" name="Freeform: Shape 2">
            <a:extLst>
              <a:ext uri="{FF2B5EF4-FFF2-40B4-BE49-F238E27FC236}">
                <a16:creationId xmlns:a16="http://schemas.microsoft.com/office/drawing/2014/main" id="{F86F1252-4450-B177-0C81-AC7E16DADA53}"/>
              </a:ext>
            </a:extLst>
          </p:cNvPr>
          <p:cNvSpPr/>
          <p:nvPr/>
        </p:nvSpPr>
        <p:spPr>
          <a:xfrm>
            <a:off x="691950" y="1000931"/>
            <a:ext cx="10808099" cy="679833"/>
          </a:xfrm>
          <a:custGeom>
            <a:avLst/>
            <a:gdLst>
              <a:gd name="connsiteX0" fmla="*/ 0 w 11017250"/>
              <a:gd name="connsiteY0" fmla="*/ 0 h 608062"/>
              <a:gd name="connsiteX1" fmla="*/ 11017250 w 11017250"/>
              <a:gd name="connsiteY1" fmla="*/ 0 h 608062"/>
              <a:gd name="connsiteX2" fmla="*/ 11017250 w 11017250"/>
              <a:gd name="connsiteY2" fmla="*/ 608062 h 608062"/>
              <a:gd name="connsiteX3" fmla="*/ 0 w 11017250"/>
              <a:gd name="connsiteY3" fmla="*/ 608062 h 608062"/>
              <a:gd name="connsiteX4" fmla="*/ 0 w 11017250"/>
              <a:gd name="connsiteY4" fmla="*/ 0 h 608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7250" h="608062">
                <a:moveTo>
                  <a:pt x="0" y="0"/>
                </a:moveTo>
                <a:lnTo>
                  <a:pt x="11017250" y="0"/>
                </a:lnTo>
                <a:lnTo>
                  <a:pt x="11017250" y="608062"/>
                </a:lnTo>
                <a:lnTo>
                  <a:pt x="0" y="608062"/>
                </a:lnTo>
                <a:lnTo>
                  <a:pt x="0" y="0"/>
                </a:lnTo>
                <a:close/>
              </a:path>
            </a:pathLst>
          </a:custGeom>
          <a:solidFill>
            <a:schemeClr val="bg1"/>
          </a:solidFill>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9798" tIns="22860" rIns="128016" bIns="22860" numCol="1" spcCol="1270" anchor="t" anchorCtr="0">
            <a:noAutofit/>
          </a:bodyPr>
          <a:lstStyle>
            <a:defPPr>
              <a:defRPr lang="pt-PT"/>
            </a:defPPr>
            <a:lvl1pPr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1pPr>
            <a:lvl2pPr marL="4572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2pPr>
            <a:lvl3pPr marL="9144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3pPr>
            <a:lvl4pPr marL="13716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4pPr>
            <a:lvl5pPr marL="1828800" algn="l" rtl="0" eaLnBrk="0" fontAlgn="base" hangingPunct="0">
              <a:spcBef>
                <a:spcPct val="0"/>
              </a:spcBef>
              <a:spcAft>
                <a:spcPct val="0"/>
              </a:spcAft>
              <a:defRPr kern="1200">
                <a:solidFill>
                  <a:schemeClr val="tx1">
                    <a:hueOff val="0"/>
                    <a:satOff val="0"/>
                    <a:lumOff val="0"/>
                    <a:alphaOff val="0"/>
                  </a:schemeClr>
                </a:solidFill>
                <a:latin typeface="+mn-lt"/>
                <a:ea typeface="+mn-ea"/>
                <a:cs typeface="+mn-cs"/>
              </a:defRPr>
            </a:lvl5pPr>
            <a:lvl6pPr marL="2286000" algn="l" defTabSz="914400" rtl="0" eaLnBrk="1" latinLnBrk="0" hangingPunct="1">
              <a:defRPr kern="1200">
                <a:solidFill>
                  <a:schemeClr val="tx1">
                    <a:hueOff val="0"/>
                    <a:satOff val="0"/>
                    <a:lumOff val="0"/>
                    <a:alphaOff val="0"/>
                  </a:schemeClr>
                </a:solidFill>
                <a:latin typeface="+mn-lt"/>
                <a:ea typeface="+mn-ea"/>
                <a:cs typeface="+mn-cs"/>
              </a:defRPr>
            </a:lvl6pPr>
            <a:lvl7pPr marL="2743200" algn="l" defTabSz="914400" rtl="0" eaLnBrk="1" latinLnBrk="0" hangingPunct="1">
              <a:defRPr kern="1200">
                <a:solidFill>
                  <a:schemeClr val="tx1">
                    <a:hueOff val="0"/>
                    <a:satOff val="0"/>
                    <a:lumOff val="0"/>
                    <a:alphaOff val="0"/>
                  </a:schemeClr>
                </a:solidFill>
                <a:latin typeface="+mn-lt"/>
                <a:ea typeface="+mn-ea"/>
                <a:cs typeface="+mn-cs"/>
              </a:defRPr>
            </a:lvl7pPr>
            <a:lvl8pPr marL="3200400" algn="l" defTabSz="914400" rtl="0" eaLnBrk="1" latinLnBrk="0" hangingPunct="1">
              <a:defRPr kern="1200">
                <a:solidFill>
                  <a:schemeClr val="tx1">
                    <a:hueOff val="0"/>
                    <a:satOff val="0"/>
                    <a:lumOff val="0"/>
                    <a:alphaOff val="0"/>
                  </a:schemeClr>
                </a:solidFill>
                <a:latin typeface="+mn-lt"/>
                <a:ea typeface="+mn-ea"/>
                <a:cs typeface="+mn-cs"/>
              </a:defRPr>
            </a:lvl8pPr>
            <a:lvl9pPr marL="3657600" algn="l" defTabSz="914400" rtl="0" eaLnBrk="1" latinLnBrk="0" hangingPunct="1">
              <a:defRPr kern="1200">
                <a:solidFill>
                  <a:schemeClr val="tx1">
                    <a:hueOff val="0"/>
                    <a:satOff val="0"/>
                    <a:lumOff val="0"/>
                    <a:alphaOff val="0"/>
                  </a:schemeClr>
                </a:solidFill>
                <a:latin typeface="+mn-lt"/>
                <a:ea typeface="+mn-ea"/>
                <a:cs typeface="+mn-cs"/>
              </a:defRPr>
            </a:lvl9pPr>
          </a:lstStyle>
          <a:p>
            <a:pPr algn="l" rtl="0" fontAlgn="base">
              <a:buFont typeface="Arial" panose="020B0604020202020204" pitchFamily="34" charset="0"/>
              <a:buChar char="•"/>
            </a:pPr>
            <a:r>
              <a:rPr lang="en-US" sz="1200" dirty="0"/>
              <a:t> Triggers PDF splitting process by scheduler .  ​</a:t>
            </a:r>
          </a:p>
          <a:p>
            <a:pPr algn="l" rtl="0" fontAlgn="base">
              <a:buFont typeface="Arial" panose="020B0604020202020204" pitchFamily="34" charset="0"/>
              <a:buChar char="•"/>
            </a:pPr>
            <a:r>
              <a:rPr lang="en-US" sz="1200" dirty="0"/>
              <a:t> OneDrive will sync PDF chunks to SharePoint without any additional efforts with Service account context ​</a:t>
            </a:r>
          </a:p>
          <a:p>
            <a:pPr algn="l" rtl="0" fontAlgn="base">
              <a:buFont typeface="Arial" panose="020B0604020202020204" pitchFamily="34" charset="0"/>
              <a:buChar char="•"/>
            </a:pPr>
            <a:r>
              <a:rPr lang="en-US" sz="1200" dirty="0"/>
              <a:t> Dedicated VM is required for this option. VM Cost will be added.</a:t>
            </a:r>
          </a:p>
          <a:p>
            <a:pPr marL="0" lvl="1" algn="l" defTabSz="800100">
              <a:lnSpc>
                <a:spcPct val="90000"/>
              </a:lnSpc>
              <a:spcBef>
                <a:spcPct val="0"/>
              </a:spcBef>
              <a:spcAft>
                <a:spcPct val="20000"/>
              </a:spcAft>
            </a:pPr>
            <a:endParaRPr lang="en-US" sz="1400" kern="1200" dirty="0"/>
          </a:p>
        </p:txBody>
      </p:sp>
      <p:pic>
        <p:nvPicPr>
          <p:cNvPr id="2050" name="Picture 2">
            <a:extLst>
              <a:ext uri="{FF2B5EF4-FFF2-40B4-BE49-F238E27FC236}">
                <a16:creationId xmlns:a16="http://schemas.microsoft.com/office/drawing/2014/main" id="{743E9827-3408-A74A-0F16-A9694F107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744" y="1844824"/>
            <a:ext cx="3672408" cy="7522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AGENDAWIZARD" val="&lt;ee4p&gt;&lt;layouts&gt;&lt;layout name=&quot;Capgemini invent Line Grey&quot; id=&quot;435_2&quot;&gt;&lt;standard&gt;&lt;textframe horizontalAnchor=&quot;1&quot; marginBottom=&quot;0&quot; marginLeft=&quot;0&quot; marginRight=&quot;0&quot; marginTop=&quot;0&quot; orientation=&quot;1&quot; verticalAnchor=&quot;1&quot; /&gt;&lt;font name=&quot;Ubuntu&quot; bold=&quot;0&quot; italic=&quot;0&quot; color=&quot;#ffffff&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84.31764&quot; top=&quot;128.4218&quot; width=&quot;611.1824&quot; height=&quot;379.8731&quot; /&gt;&lt;settings allowedSizingModeIds=&quot;1|2&quot; allowedFontSizes=&quot;8|9|10|10.5|11|12|14|16|18&quot; allowedTimeFormatIds=&quot;1|2|3&quot; slideLayout=&quot;11&quot; customLayoutName=&quot;1_Agenda&quot; customLayoutNameBackup=&quot;1_Agenda&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layoutId=&quot;435_2&quot; hideSeparatingSlides=&quot;0&quot; createSections=&quot;0&quot; singleSlideId=&quot;4a985bb3-9c0f-4d30-bab0-e861f6c1f7d9&quot; backupSlideId=&quot;59f12b8f-bcfa-4c72-806d-af721da5741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114.0997&quot; /&gt;&lt;column field=&quot;responsible&quot; label=&quot;Responsible&quot; visible=&quot;1&quot; checked=&quot;1&quot; leftSpacing=&quot;10&quot; rightDistribute=&quot;1&quot; dock=&quot;1&quot; rightSpacing=&quot;114.0997&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gt;&lt;item duration=&quot;30&quot; id=&quot;f30ff3b2-059e-47be-bfce-20f89c801ddd&quot; parentId=&quot;&quot; level=&quot;1&quot; generateAgendaSlide=&quot;1&quot; showAgendaItem=&quot;1&quot; isBreak=&quot;0&quot; topic=&quot;Part 1&quot; agendaSlideId=&quot;af0b860f-cd42-4a9e-9c99-a53635a9e083&quot; /&gt;&lt;item duration=&quot;30&quot; id=&quot;7f2c9adb-5359-438f-8174-f3799807dfb9&quot; parentId=&quot;&quot; level=&quot;1&quot; generateAgendaSlide=&quot;1&quot; showAgendaItem=&quot;1&quot; isBreak=&quot;0&quot; topic=&quot;Part 2&quot; agendaSlideId=&quot;07e6bc76-8a2b-48ad-97c4-1f85e540bbd5&quot; /&gt;&lt;item duration=&quot;30&quot; id=&quot;00ba97b5-5509-49fc-95b8-9afe1f8e54cf&quot; parentId=&quot;&quot; level=&quot;1&quot; generateAgendaSlide=&quot;1&quot; showAgendaItem=&quot;1&quot; isBreak=&quot;0&quot; topic=&quot;Part 3&quot; agendaSlideId=&quot;4d6dfe7c-00a3-4d20-aa7f-6447da594e0a&quot; /&gt;&lt;item duration=&quot;30&quot; id=&quot;d6c20a75-a816-4fd9-9cac-9e1eb824eb5f&quot; parentId=&quot;&quot; level=&quot;1&quot; generateAgendaSlide=&quot;1&quot; showAgendaItem=&quot;1&quot; isBreak=&quot;0&quot; topic=&quot;Part 4&quot; agendaSlideId=&quot;d29762e6-a410-4070-9806-5d73acff4eaf&quot; /&gt;&lt;/items&gt;&lt;/agenda&gt;&lt;/contents&gt;&lt;/ee4p&gt;"/>
  <p:tag name="EE4P_STYLE_ID" val="3edb2f5e-e25b-4bbf-81ee-2b4396447386"/>
</p:tagLst>
</file>

<file path=ppt/tags/tag2.xml><?xml version="1.0" encoding="utf-8"?>
<p:tagLst xmlns:a="http://schemas.openxmlformats.org/drawingml/2006/main" xmlns:r="http://schemas.openxmlformats.org/officeDocument/2006/relationships" xmlns:p="http://schemas.openxmlformats.org/presentationml/2006/main">
  <p:tag name="EE4P_SLIDEID" val="321d1e30-6c40-4a29-9805-e4a36d83f4a6"/>
</p:tagLst>
</file>

<file path=ppt/tags/tag3.xml><?xml version="1.0" encoding="utf-8"?>
<p:tagLst xmlns:a="http://schemas.openxmlformats.org/drawingml/2006/main" xmlns:r="http://schemas.openxmlformats.org/officeDocument/2006/relationships" xmlns:p="http://schemas.openxmlformats.org/presentationml/2006/main">
  <p:tag name="EE4P_AGENDAWIZARD" val="title"/>
</p:tagLst>
</file>

<file path=ppt/theme/theme1.xml><?xml version="1.0" encoding="utf-8"?>
<a:theme xmlns:a="http://schemas.openxmlformats.org/drawingml/2006/main" name="Capgemini_2024">
  <a:themeElements>
    <a:clrScheme name="Capgemini">
      <a:dk1>
        <a:sysClr val="windowText" lastClr="000000"/>
      </a:dk1>
      <a:lt1>
        <a:srgbClr val="FFFFFF"/>
      </a:lt1>
      <a:dk2>
        <a:srgbClr val="000000"/>
      </a:dk2>
      <a:lt2>
        <a:srgbClr val="ECECEC"/>
      </a:lt2>
      <a:accent1>
        <a:srgbClr val="0070AD"/>
      </a:accent1>
      <a:accent2>
        <a:srgbClr val="12ABDB"/>
      </a:accent2>
      <a:accent3>
        <a:srgbClr val="14596B"/>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Capgemini-template-master_2024.pptx" id="{CAED51C0-F65D-4BF6-BF3B-AADDC8FCC7A2}" vid="{4D682C99-A36A-4849-ABF2-97DF139CA549}"/>
    </a:ext>
  </a:extLst>
</a:theme>
</file>

<file path=ppt/theme/theme2.xml><?xml version="1.0" encoding="utf-8"?>
<a:theme xmlns:a="http://schemas.openxmlformats.org/drawingml/2006/main" name="Tema do Offic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D005C7-03E4-4069-A4FB-9A9D17E8A0A1}">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ntity xmlns="f1122fed-4606-4ec8-90ef-13536176a38c">Capgemini Group</Entity>
    <Classification xmlns="f1122fed-4606-4ec8-90ef-13536176a38c">Company Public (Sec 0)</Classification>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DB8F1B61B4E349B1D07C13E9DB8DAC" ma:contentTypeVersion="11" ma:contentTypeDescription="Create a new document." ma:contentTypeScope="" ma:versionID="3aaf0f9d2064301305610fb2c4a290e0">
  <xsd:schema xmlns:xsd="http://www.w3.org/2001/XMLSchema" xmlns:xs="http://www.w3.org/2001/XMLSchema" xmlns:p="http://schemas.microsoft.com/office/2006/metadata/properties" xmlns:ns2="f1122fed-4606-4ec8-90ef-13536176a38c" xmlns:ns3="83fd27e2-85d6-4e10-9bbd-a3e555ecf21b" targetNamespace="http://schemas.microsoft.com/office/2006/metadata/properties" ma:root="true" ma:fieldsID="2b8266dd3e8c0b66e3d5c70a7635ee51" ns2:_="" ns3:_="">
    <xsd:import namespace="f1122fed-4606-4ec8-90ef-13536176a38c"/>
    <xsd:import namespace="83fd27e2-85d6-4e10-9bbd-a3e555ecf21b"/>
    <xsd:element name="properties">
      <xsd:complexType>
        <xsd:sequence>
          <xsd:element name="documentManagement">
            <xsd:complexType>
              <xsd:all>
                <xsd:element ref="ns2:Entity"/>
                <xsd:element ref="ns2:MediaServiceMetadata" minOccurs="0"/>
                <xsd:element ref="ns2:MediaServiceFastMetadata" minOccurs="0"/>
                <xsd:element ref="ns3:SharedWithUsers" minOccurs="0"/>
                <xsd:element ref="ns3:SharedWithDetails" minOccurs="0"/>
                <xsd:element ref="ns2:Classification"/>
                <xsd:element ref="ns2:MediaServiceAutoTags"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22fed-4606-4ec8-90ef-13536176a38c" elementFormDefault="qualified">
    <xsd:import namespace="http://schemas.microsoft.com/office/2006/documentManagement/types"/>
    <xsd:import namespace="http://schemas.microsoft.com/office/infopath/2007/PartnerControls"/>
    <xsd:element name="Entity" ma:index="8" ma:displayName="Entity" ma:format="RadioButtons" ma:internalName="Entity">
      <xsd:simpleType>
        <xsd:restriction base="dms:Choice">
          <xsd:enumeration value="Capgemini Group"/>
          <xsd:enumeration value="Capgemini Invent"/>
          <xsd:enumeration value="Group IT"/>
          <xsd:enumeration value="Sogeti"/>
          <xsd:enumeration value="Capgemini Engineering"/>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lassification" ma:index="13" ma:displayName="Classification" ma:description="Data Classification" ma:format="RadioButtons" ma:internalName="Classification">
      <xsd:simpleType>
        <xsd:restriction base="dms:Choice">
          <xsd:enumeration value="Company Public (Sec 0)"/>
          <xsd:enumeration value="Company Confidential (Sec 1)"/>
          <xsd:enumeration value="Company Restricted (Sec 2)"/>
          <xsd:enumeration value="Company Sensitive (Sec 3)"/>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3fd27e2-85d6-4e10-9bbd-a3e555ecf21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6F49AD-A221-42E1-BFF9-A401606CF2EE}">
  <ds:schemaRefs>
    <ds:schemaRef ds:uri="http://schemas.microsoft.com/office/2006/metadata/properties"/>
    <ds:schemaRef ds:uri="http://schemas.microsoft.com/office/infopath/2007/PartnerControls"/>
    <ds:schemaRef ds:uri="f1122fed-4606-4ec8-90ef-13536176a38c"/>
  </ds:schemaRefs>
</ds:datastoreItem>
</file>

<file path=customXml/itemProps2.xml><?xml version="1.0" encoding="utf-8"?>
<ds:datastoreItem xmlns:ds="http://schemas.openxmlformats.org/officeDocument/2006/customXml" ds:itemID="{B4AA0B75-F81E-4CBD-8D2B-14583811BDF9}">
  <ds:schemaRefs>
    <ds:schemaRef ds:uri="http://schemas.microsoft.com/sharepoint/v3/contenttype/forms"/>
  </ds:schemaRefs>
</ds:datastoreItem>
</file>

<file path=customXml/itemProps3.xml><?xml version="1.0" encoding="utf-8"?>
<ds:datastoreItem xmlns:ds="http://schemas.openxmlformats.org/officeDocument/2006/customXml" ds:itemID="{C9565FE6-4397-4CDB-BFD3-3E8F9147D7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22fed-4606-4ec8-90ef-13536176a38c"/>
    <ds:schemaRef ds:uri="83fd27e2-85d6-4e10-9bbd-a3e555ecf2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Capgemini template-Master_2024 (1)</Template>
  <TotalTime>1309</TotalTime>
  <Words>3917</Words>
  <Application>Microsoft Office PowerPoint</Application>
  <PresentationFormat>Widescreen</PresentationFormat>
  <Paragraphs>669</Paragraphs>
  <Slides>23</Slides>
  <Notes>9</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Ubuntu Light</vt:lpstr>
      <vt:lpstr>Calibri</vt:lpstr>
      <vt:lpstr>-apple-system</vt:lpstr>
      <vt:lpstr>Wingdings</vt:lpstr>
      <vt:lpstr>Ubuntu</vt:lpstr>
      <vt:lpstr>Helvetica</vt:lpstr>
      <vt:lpstr>Arial</vt:lpstr>
      <vt:lpstr>Ubuntu Medium</vt:lpstr>
      <vt:lpstr>Verdana</vt:lpstr>
      <vt:lpstr>adobe-clean</vt:lpstr>
      <vt:lpstr>Capgemini_2024</vt:lpstr>
      <vt:lpstr>Copilot Studio Integration with SharePoint Files Exploring Integration Strategies and Trade offs</vt:lpstr>
      <vt:lpstr>Copilot Studio Solution Options</vt:lpstr>
      <vt:lpstr>Limitations &amp; Assumptions </vt:lpstr>
      <vt:lpstr>Option 1: Direct SharePoint Integration</vt:lpstr>
      <vt:lpstr>Option 2: Sync SharePoint Files using Power Automate Flow</vt:lpstr>
      <vt:lpstr>Option 3: Sync SharePoint Files with ADF (Event Trigger)</vt:lpstr>
      <vt:lpstr>Split Files using Power Automate Flow – Instant Trigger</vt:lpstr>
      <vt:lpstr>Split Files using Azure Function – Timer Trigger</vt:lpstr>
      <vt:lpstr>Split PDF files using .NET library and Sync Files using OneDrive​</vt:lpstr>
      <vt:lpstr>Simple Strategies using Power Automate/Logic Apps</vt:lpstr>
      <vt:lpstr>Sync SharePoint Files with ADF (Timer Trigger)</vt:lpstr>
      <vt:lpstr>Sync SharePoint Files with ADF (Event based Trigger)</vt:lpstr>
      <vt:lpstr>Options Comparison</vt:lpstr>
      <vt:lpstr>Conversion of PPT file to PDF  file (&gt; =3MB)  using OneDrive Converter</vt:lpstr>
      <vt:lpstr>Conversion of PPT file to PDF  file (&gt; =3MB)  using Adobe Connector</vt:lpstr>
      <vt:lpstr>Conversion of PPT file to PDF  file (&gt; =3MB)  using Adobe Connector</vt:lpstr>
      <vt:lpstr>Adobe Acrobat Services Pricing</vt:lpstr>
      <vt:lpstr>Conversion of PPT file to PDF  file (&gt; =3MB)  using Plumsail Connector</vt:lpstr>
      <vt:lpstr>Plumsail Connector Pricing </vt:lpstr>
      <vt:lpstr>Options Comparison</vt:lpstr>
      <vt:lpstr>Options Comparison</vt:lpstr>
      <vt:lpstr>Options Comparison</vt:lpstr>
      <vt:lpstr>About Capgemini  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cloud and data, combined with its deep industry expertise and partner ecosystem. The Group reported 2023 global revenues of €22.5 billion.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Studio Integration with SharePoint Files Exploring Integration Strategies and Trade offs</dc:title>
  <dc:subject/>
  <dc:creator>Chintha, Mahesh</dc:creator>
  <cp:keywords/>
  <cp:lastModifiedBy>Rajesh Kolla</cp:lastModifiedBy>
  <cp:revision>19</cp:revision>
  <dcterms:created xsi:type="dcterms:W3CDTF">2024-06-17T11:03:36Z</dcterms:created>
  <dcterms:modified xsi:type="dcterms:W3CDTF">2024-06-25T15:34:32Z</dcterms:modified>
  <cp:category>Company confidentiel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0x010100E3DB8F1B61B4E349B1D07C13E9DB8DAC</vt:lpwstr>
  </property>
  <property fmtid="{D5CDD505-2E9C-101B-9397-08002B2CF9AE}" pid="3" name="MediaServiceImageTags">
    <vt:lpwstr/>
  </property>
</Properties>
</file>